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41"/>
  </p:notesMasterIdLst>
  <p:sldIdLst>
    <p:sldId id="256" r:id="rId5"/>
    <p:sldId id="257" r:id="rId6"/>
    <p:sldId id="305" r:id="rId7"/>
    <p:sldId id="306" r:id="rId8"/>
    <p:sldId id="308" r:id="rId9"/>
    <p:sldId id="307" r:id="rId10"/>
    <p:sldId id="318" r:id="rId11"/>
    <p:sldId id="317" r:id="rId12"/>
    <p:sldId id="314" r:id="rId13"/>
    <p:sldId id="316" r:id="rId14"/>
    <p:sldId id="418" r:id="rId15"/>
    <p:sldId id="429" r:id="rId16"/>
    <p:sldId id="430" r:id="rId17"/>
    <p:sldId id="334" r:id="rId18"/>
    <p:sldId id="315" r:id="rId19"/>
    <p:sldId id="335" r:id="rId20"/>
    <p:sldId id="327" r:id="rId21"/>
    <p:sldId id="322" r:id="rId22"/>
    <p:sldId id="324" r:id="rId23"/>
    <p:sldId id="405" r:id="rId24"/>
    <p:sldId id="406" r:id="rId25"/>
    <p:sldId id="357" r:id="rId26"/>
    <p:sldId id="363" r:id="rId27"/>
    <p:sldId id="414" r:id="rId28"/>
    <p:sldId id="331" r:id="rId29"/>
    <p:sldId id="296" r:id="rId30"/>
    <p:sldId id="419" r:id="rId31"/>
    <p:sldId id="420" r:id="rId32"/>
    <p:sldId id="421" r:id="rId33"/>
    <p:sldId id="422" r:id="rId34"/>
    <p:sldId id="423" r:id="rId35"/>
    <p:sldId id="427" r:id="rId36"/>
    <p:sldId id="426" r:id="rId37"/>
    <p:sldId id="428" r:id="rId38"/>
    <p:sldId id="431"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i, Geetika@CDFA" initials="JG" lastIdx="34" clrIdx="0">
    <p:extLst>
      <p:ext uri="{19B8F6BF-5375-455C-9EA6-DF929625EA0E}">
        <p15:presenceInfo xmlns:p15="http://schemas.microsoft.com/office/powerpoint/2012/main" userId="Joshi, Geetika@CDFA" providerId="None"/>
      </p:ext>
    </p:extLst>
  </p:cmAuthor>
  <p:cmAuthor id="2" name="Chen, Guihua@CDFA" initials="CG" lastIdx="4" clrIdx="1">
    <p:extLst>
      <p:ext uri="{19B8F6BF-5375-455C-9EA6-DF929625EA0E}">
        <p15:presenceInfo xmlns:p15="http://schemas.microsoft.com/office/powerpoint/2012/main" userId="S-1-5-21-1615561560-1921028201-3225788086-184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972E"/>
    <a:srgbClr val="F0A346"/>
    <a:srgbClr val="1D0FCF"/>
    <a:srgbClr val="190D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3B42D-8905-4891-8A54-82EA5F192D48}" v="63" dt="2021-12-15T17:39:33.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2" autoAdjust="0"/>
    <p:restoredTop sz="86692" autoAdjust="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Johnson" userId="410b6803-a85e-4768-a172-edc3089d2577" providerId="ADAL" clId="{2E33B42D-8905-4891-8A54-82EA5F192D48}"/>
    <pc:docChg chg="undo custSel addSld delSld modSld">
      <pc:chgData name="Andy Johnson" userId="410b6803-a85e-4768-a172-edc3089d2577" providerId="ADAL" clId="{2E33B42D-8905-4891-8A54-82EA5F192D48}" dt="2021-12-15T17:42:17.354" v="2390" actId="20577"/>
      <pc:docMkLst>
        <pc:docMk/>
      </pc:docMkLst>
      <pc:sldChg chg="modSp mod">
        <pc:chgData name="Andy Johnson" userId="410b6803-a85e-4768-a172-edc3089d2577" providerId="ADAL" clId="{2E33B42D-8905-4891-8A54-82EA5F192D48}" dt="2021-12-14T23:44:28.531" v="2296" actId="20577"/>
        <pc:sldMkLst>
          <pc:docMk/>
          <pc:sldMk cId="3171319618" sldId="256"/>
        </pc:sldMkLst>
        <pc:spChg chg="mod">
          <ac:chgData name="Andy Johnson" userId="410b6803-a85e-4768-a172-edc3089d2577" providerId="ADAL" clId="{2E33B42D-8905-4891-8A54-82EA5F192D48}" dt="2021-12-14T23:44:28.531" v="2296" actId="20577"/>
          <ac:spMkLst>
            <pc:docMk/>
            <pc:sldMk cId="3171319618" sldId="256"/>
            <ac:spMk id="4" creationId="{27492505-BFC2-4F36-9005-52E8409BA7C7}"/>
          </ac:spMkLst>
        </pc:spChg>
      </pc:sldChg>
      <pc:sldChg chg="modSp mod">
        <pc:chgData name="Andy Johnson" userId="410b6803-a85e-4768-a172-edc3089d2577" providerId="ADAL" clId="{2E33B42D-8905-4891-8A54-82EA5F192D48}" dt="2021-12-14T23:39:09.528" v="2248" actId="20577"/>
        <pc:sldMkLst>
          <pc:docMk/>
          <pc:sldMk cId="1903009776" sldId="302"/>
        </pc:sldMkLst>
        <pc:spChg chg="mod">
          <ac:chgData name="Andy Johnson" userId="410b6803-a85e-4768-a172-edc3089d2577" providerId="ADAL" clId="{2E33B42D-8905-4891-8A54-82EA5F192D48}" dt="2021-12-14T23:39:09.528" v="2248" actId="20577"/>
          <ac:spMkLst>
            <pc:docMk/>
            <pc:sldMk cId="1903009776" sldId="302"/>
            <ac:spMk id="3" creationId="{DB9C0175-03EE-4B6C-8DBE-57BBC9670637}"/>
          </ac:spMkLst>
        </pc:spChg>
      </pc:sldChg>
      <pc:sldChg chg="modSp">
        <pc:chgData name="Andy Johnson" userId="410b6803-a85e-4768-a172-edc3089d2577" providerId="ADAL" clId="{2E33B42D-8905-4891-8A54-82EA5F192D48}" dt="2021-12-15T17:39:33.457" v="2389" actId="20577"/>
        <pc:sldMkLst>
          <pc:docMk/>
          <pc:sldMk cId="127153909" sldId="305"/>
        </pc:sldMkLst>
        <pc:spChg chg="mod">
          <ac:chgData name="Andy Johnson" userId="410b6803-a85e-4768-a172-edc3089d2577" providerId="ADAL" clId="{2E33B42D-8905-4891-8A54-82EA5F192D48}" dt="2021-12-15T17:39:33.457" v="2389" actId="20577"/>
          <ac:spMkLst>
            <pc:docMk/>
            <pc:sldMk cId="127153909" sldId="305"/>
            <ac:spMk id="3" creationId="{C69B26A4-62AF-4CB4-AC3B-17927077EA55}"/>
          </ac:spMkLst>
        </pc:spChg>
      </pc:sldChg>
      <pc:sldChg chg="modSp modAnim">
        <pc:chgData name="Andy Johnson" userId="410b6803-a85e-4768-a172-edc3089d2577" providerId="ADAL" clId="{2E33B42D-8905-4891-8A54-82EA5F192D48}" dt="2021-12-14T23:45:22.018" v="2298" actId="20577"/>
        <pc:sldMkLst>
          <pc:docMk/>
          <pc:sldMk cId="2418783609" sldId="306"/>
        </pc:sldMkLst>
        <pc:spChg chg="mod">
          <ac:chgData name="Andy Johnson" userId="410b6803-a85e-4768-a172-edc3089d2577" providerId="ADAL" clId="{2E33B42D-8905-4891-8A54-82EA5F192D48}" dt="2021-12-14T23:45:22.018" v="2298" actId="20577"/>
          <ac:spMkLst>
            <pc:docMk/>
            <pc:sldMk cId="2418783609" sldId="306"/>
            <ac:spMk id="3" creationId="{C69B26A4-62AF-4CB4-AC3B-17927077EA55}"/>
          </ac:spMkLst>
        </pc:spChg>
      </pc:sldChg>
      <pc:sldChg chg="modSp mod">
        <pc:chgData name="Andy Johnson" userId="410b6803-a85e-4768-a172-edc3089d2577" providerId="ADAL" clId="{2E33B42D-8905-4891-8A54-82EA5F192D48}" dt="2021-12-14T22:56:57.380" v="347" actId="20577"/>
        <pc:sldMkLst>
          <pc:docMk/>
          <pc:sldMk cId="1615710315" sldId="308"/>
        </pc:sldMkLst>
        <pc:graphicFrameChg chg="mod modGraphic">
          <ac:chgData name="Andy Johnson" userId="410b6803-a85e-4768-a172-edc3089d2577" providerId="ADAL" clId="{2E33B42D-8905-4891-8A54-82EA5F192D48}" dt="2021-12-14T22:56:57.380" v="347" actId="20577"/>
          <ac:graphicFrameMkLst>
            <pc:docMk/>
            <pc:sldMk cId="1615710315" sldId="308"/>
            <ac:graphicFrameMk id="4" creationId="{751B1C59-B4BB-478B-B34C-AD69F23F859F}"/>
          </ac:graphicFrameMkLst>
        </pc:graphicFrameChg>
      </pc:sldChg>
      <pc:sldChg chg="modSp mod">
        <pc:chgData name="Andy Johnson" userId="410b6803-a85e-4768-a172-edc3089d2577" providerId="ADAL" clId="{2E33B42D-8905-4891-8A54-82EA5F192D48}" dt="2021-12-15T17:42:17.354" v="2390" actId="20577"/>
        <pc:sldMkLst>
          <pc:docMk/>
          <pc:sldMk cId="190083063" sldId="314"/>
        </pc:sldMkLst>
        <pc:spChg chg="mod">
          <ac:chgData name="Andy Johnson" userId="410b6803-a85e-4768-a172-edc3089d2577" providerId="ADAL" clId="{2E33B42D-8905-4891-8A54-82EA5F192D48}" dt="2021-12-15T17:42:17.354" v="2390" actId="20577"/>
          <ac:spMkLst>
            <pc:docMk/>
            <pc:sldMk cId="190083063" sldId="314"/>
            <ac:spMk id="3" creationId="{C69B26A4-62AF-4CB4-AC3B-17927077EA55}"/>
          </ac:spMkLst>
        </pc:spChg>
      </pc:sldChg>
      <pc:sldChg chg="modSp mod">
        <pc:chgData name="Andy Johnson" userId="410b6803-a85e-4768-a172-edc3089d2577" providerId="ADAL" clId="{2E33B42D-8905-4891-8A54-82EA5F192D48}" dt="2021-12-14T23:30:13.307" v="2039" actId="20577"/>
        <pc:sldMkLst>
          <pc:docMk/>
          <pc:sldMk cId="1168366349" sldId="315"/>
        </pc:sldMkLst>
        <pc:graphicFrameChg chg="modGraphic">
          <ac:chgData name="Andy Johnson" userId="410b6803-a85e-4768-a172-edc3089d2577" providerId="ADAL" clId="{2E33B42D-8905-4891-8A54-82EA5F192D48}" dt="2021-12-14T23:30:13.307" v="2039" actId="20577"/>
          <ac:graphicFrameMkLst>
            <pc:docMk/>
            <pc:sldMk cId="1168366349" sldId="315"/>
            <ac:graphicFrameMk id="4" creationId="{F53CB12A-BB2B-450B-A94B-CBA5F39FD565}"/>
          </ac:graphicFrameMkLst>
        </pc:graphicFrameChg>
      </pc:sldChg>
      <pc:sldChg chg="addSp modSp mod">
        <pc:chgData name="Andy Johnson" userId="410b6803-a85e-4768-a172-edc3089d2577" providerId="ADAL" clId="{2E33B42D-8905-4891-8A54-82EA5F192D48}" dt="2021-12-14T23:35:31.269" v="2153" actId="207"/>
        <pc:sldMkLst>
          <pc:docMk/>
          <pc:sldMk cId="2147644833" sldId="322"/>
        </pc:sldMkLst>
        <pc:spChg chg="add mod">
          <ac:chgData name="Andy Johnson" userId="410b6803-a85e-4768-a172-edc3089d2577" providerId="ADAL" clId="{2E33B42D-8905-4891-8A54-82EA5F192D48}" dt="2021-12-14T23:35:17.481" v="2140" actId="14100"/>
          <ac:spMkLst>
            <pc:docMk/>
            <pc:sldMk cId="2147644833" sldId="322"/>
            <ac:spMk id="3" creationId="{858263C6-B6ED-4C84-8A62-68A7098F1E97}"/>
          </ac:spMkLst>
        </pc:spChg>
        <pc:spChg chg="mod">
          <ac:chgData name="Andy Johnson" userId="410b6803-a85e-4768-a172-edc3089d2577" providerId="ADAL" clId="{2E33B42D-8905-4891-8A54-82EA5F192D48}" dt="2021-12-14T23:35:31.269" v="2153" actId="207"/>
          <ac:spMkLst>
            <pc:docMk/>
            <pc:sldMk cId="2147644833" sldId="322"/>
            <ac:spMk id="15" creationId="{9483ED59-C683-41F2-B080-DEF2CAB88A59}"/>
          </ac:spMkLst>
        </pc:spChg>
      </pc:sldChg>
      <pc:sldChg chg="modSp mod">
        <pc:chgData name="Andy Johnson" userId="410b6803-a85e-4768-a172-edc3089d2577" providerId="ADAL" clId="{2E33B42D-8905-4891-8A54-82EA5F192D48}" dt="2021-12-14T23:35:53.580" v="2163" actId="20577"/>
        <pc:sldMkLst>
          <pc:docMk/>
          <pc:sldMk cId="3653127033" sldId="324"/>
        </pc:sldMkLst>
        <pc:spChg chg="mod">
          <ac:chgData name="Andy Johnson" userId="410b6803-a85e-4768-a172-edc3089d2577" providerId="ADAL" clId="{2E33B42D-8905-4891-8A54-82EA5F192D48}" dt="2021-12-14T23:35:53.580" v="2163" actId="20577"/>
          <ac:spMkLst>
            <pc:docMk/>
            <pc:sldMk cId="3653127033" sldId="324"/>
            <ac:spMk id="5" creationId="{19034950-5D85-4C76-A054-47853AED07B2}"/>
          </ac:spMkLst>
        </pc:spChg>
      </pc:sldChg>
      <pc:sldChg chg="modSp mod">
        <pc:chgData name="Andy Johnson" userId="410b6803-a85e-4768-a172-edc3089d2577" providerId="ADAL" clId="{2E33B42D-8905-4891-8A54-82EA5F192D48}" dt="2021-12-14T23:30:57.067" v="2068" actId="20577"/>
        <pc:sldMkLst>
          <pc:docMk/>
          <pc:sldMk cId="3725946524" sldId="335"/>
        </pc:sldMkLst>
        <pc:spChg chg="mod">
          <ac:chgData name="Andy Johnson" userId="410b6803-a85e-4768-a172-edc3089d2577" providerId="ADAL" clId="{2E33B42D-8905-4891-8A54-82EA5F192D48}" dt="2021-12-14T23:30:57.067" v="2068" actId="20577"/>
          <ac:spMkLst>
            <pc:docMk/>
            <pc:sldMk cId="3725946524" sldId="335"/>
            <ac:spMk id="3" creationId="{C69B26A4-62AF-4CB4-AC3B-17927077EA55}"/>
          </ac:spMkLst>
        </pc:spChg>
      </pc:sldChg>
      <pc:sldChg chg="modSp mod">
        <pc:chgData name="Andy Johnson" userId="410b6803-a85e-4768-a172-edc3089d2577" providerId="ADAL" clId="{2E33B42D-8905-4891-8A54-82EA5F192D48}" dt="2021-12-14T23:49:16.108" v="2340" actId="20577"/>
        <pc:sldMkLst>
          <pc:docMk/>
          <pc:sldMk cId="2547641730" sldId="357"/>
        </pc:sldMkLst>
        <pc:spChg chg="mod">
          <ac:chgData name="Andy Johnson" userId="410b6803-a85e-4768-a172-edc3089d2577" providerId="ADAL" clId="{2E33B42D-8905-4891-8A54-82EA5F192D48}" dt="2021-09-22T19:22:29.339" v="34" actId="20577"/>
          <ac:spMkLst>
            <pc:docMk/>
            <pc:sldMk cId="2547641730" sldId="357"/>
            <ac:spMk id="5" creationId="{E1D2A635-8181-4840-960C-42D6E600019F}"/>
          </ac:spMkLst>
        </pc:spChg>
        <pc:spChg chg="mod">
          <ac:chgData name="Andy Johnson" userId="410b6803-a85e-4768-a172-edc3089d2577" providerId="ADAL" clId="{2E33B42D-8905-4891-8A54-82EA5F192D48}" dt="2021-12-14T23:49:16.108" v="2340" actId="20577"/>
          <ac:spMkLst>
            <pc:docMk/>
            <pc:sldMk cId="2547641730" sldId="357"/>
            <ac:spMk id="7" creationId="{00000000-0000-0000-0000-000000000000}"/>
          </ac:spMkLst>
        </pc:spChg>
      </pc:sldChg>
      <pc:sldChg chg="modSp mod">
        <pc:chgData name="Andy Johnson" userId="410b6803-a85e-4768-a172-edc3089d2577" providerId="ADAL" clId="{2E33B42D-8905-4891-8A54-82EA5F192D48}" dt="2021-12-14T23:37:08.971" v="2232" actId="20577"/>
        <pc:sldMkLst>
          <pc:docMk/>
          <pc:sldMk cId="1431814871" sldId="363"/>
        </pc:sldMkLst>
        <pc:spChg chg="mod">
          <ac:chgData name="Andy Johnson" userId="410b6803-a85e-4768-a172-edc3089d2577" providerId="ADAL" clId="{2E33B42D-8905-4891-8A54-82EA5F192D48}" dt="2021-12-14T23:37:08.971" v="2232" actId="20577"/>
          <ac:spMkLst>
            <pc:docMk/>
            <pc:sldMk cId="1431814871" sldId="363"/>
            <ac:spMk id="10" creationId="{00000000-0000-0000-0000-000000000000}"/>
          </ac:spMkLst>
        </pc:spChg>
      </pc:sldChg>
      <pc:sldChg chg="modSp mod">
        <pc:chgData name="Andy Johnson" userId="410b6803-a85e-4768-a172-edc3089d2577" providerId="ADAL" clId="{2E33B42D-8905-4891-8A54-82EA5F192D48}" dt="2021-09-22T19:22:36.275" v="40" actId="20577"/>
        <pc:sldMkLst>
          <pc:docMk/>
          <pc:sldMk cId="1234826139" sldId="405"/>
        </pc:sldMkLst>
        <pc:spChg chg="mod">
          <ac:chgData name="Andy Johnson" userId="410b6803-a85e-4768-a172-edc3089d2577" providerId="ADAL" clId="{2E33B42D-8905-4891-8A54-82EA5F192D48}" dt="2021-09-22T19:22:36.275" v="40" actId="20577"/>
          <ac:spMkLst>
            <pc:docMk/>
            <pc:sldMk cId="1234826139" sldId="405"/>
            <ac:spMk id="2" creationId="{00000000-0000-0000-0000-000000000000}"/>
          </ac:spMkLst>
        </pc:spChg>
      </pc:sldChg>
      <pc:sldChg chg="modSp mod">
        <pc:chgData name="Andy Johnson" userId="410b6803-a85e-4768-a172-edc3089d2577" providerId="ADAL" clId="{2E33B42D-8905-4891-8A54-82EA5F192D48}" dt="2021-12-14T23:36:31.404" v="2209" actId="20577"/>
        <pc:sldMkLst>
          <pc:docMk/>
          <pc:sldMk cId="2099119141" sldId="406"/>
        </pc:sldMkLst>
        <pc:spChg chg="mod">
          <ac:chgData name="Andy Johnson" userId="410b6803-a85e-4768-a172-edc3089d2577" providerId="ADAL" clId="{2E33B42D-8905-4891-8A54-82EA5F192D48}" dt="2021-09-22T19:22:32.947" v="37" actId="20577"/>
          <ac:spMkLst>
            <pc:docMk/>
            <pc:sldMk cId="2099119141" sldId="406"/>
            <ac:spMk id="2" creationId="{00000000-0000-0000-0000-000000000000}"/>
          </ac:spMkLst>
        </pc:spChg>
        <pc:spChg chg="mod">
          <ac:chgData name="Andy Johnson" userId="410b6803-a85e-4768-a172-edc3089d2577" providerId="ADAL" clId="{2E33B42D-8905-4891-8A54-82EA5F192D48}" dt="2021-12-14T23:36:31.404" v="2209" actId="20577"/>
          <ac:spMkLst>
            <pc:docMk/>
            <pc:sldMk cId="2099119141" sldId="406"/>
            <ac:spMk id="3" creationId="{0381FB85-2DD1-4A4A-9817-C7FB838441FF}"/>
          </ac:spMkLst>
        </pc:spChg>
      </pc:sldChg>
      <pc:sldChg chg="modSp mod">
        <pc:chgData name="Andy Johnson" userId="410b6803-a85e-4768-a172-edc3089d2577" providerId="ADAL" clId="{2E33B42D-8905-4891-8A54-82EA5F192D48}" dt="2021-09-22T19:22:22.753" v="31" actId="20577"/>
        <pc:sldMkLst>
          <pc:docMk/>
          <pc:sldMk cId="2092765734" sldId="414"/>
        </pc:sldMkLst>
        <pc:spChg chg="mod">
          <ac:chgData name="Andy Johnson" userId="410b6803-a85e-4768-a172-edc3089d2577" providerId="ADAL" clId="{2E33B42D-8905-4891-8A54-82EA5F192D48}" dt="2021-09-22T19:22:22.753" v="31" actId="20577"/>
          <ac:spMkLst>
            <pc:docMk/>
            <pc:sldMk cId="2092765734" sldId="414"/>
            <ac:spMk id="5" creationId="{E1D2A635-8181-4840-960C-42D6E600019F}"/>
          </ac:spMkLst>
        </pc:spChg>
      </pc:sldChg>
      <pc:sldChg chg="modSp mod">
        <pc:chgData name="Andy Johnson" userId="410b6803-a85e-4768-a172-edc3089d2577" providerId="ADAL" clId="{2E33B42D-8905-4891-8A54-82EA5F192D48}" dt="2021-12-14T23:47:10.721" v="2299" actId="2711"/>
        <pc:sldMkLst>
          <pc:docMk/>
          <pc:sldMk cId="1530459732" sldId="418"/>
        </pc:sldMkLst>
        <pc:spChg chg="mod">
          <ac:chgData name="Andy Johnson" userId="410b6803-a85e-4768-a172-edc3089d2577" providerId="ADAL" clId="{2E33B42D-8905-4891-8A54-82EA5F192D48}" dt="2021-12-14T23:03:46.064" v="436" actId="207"/>
          <ac:spMkLst>
            <pc:docMk/>
            <pc:sldMk cId="1530459732" sldId="418"/>
            <ac:spMk id="2" creationId="{5D87F702-CD0E-4584-8948-5D338FE44A3B}"/>
          </ac:spMkLst>
        </pc:spChg>
        <pc:spChg chg="mod">
          <ac:chgData name="Andy Johnson" userId="410b6803-a85e-4768-a172-edc3089d2577" providerId="ADAL" clId="{2E33B42D-8905-4891-8A54-82EA5F192D48}" dt="2021-12-14T23:47:10.721" v="2299" actId="2711"/>
          <ac:spMkLst>
            <pc:docMk/>
            <pc:sldMk cId="1530459732" sldId="418"/>
            <ac:spMk id="3" creationId="{18AC9BD8-CC47-4A11-A44E-FA608F8481F3}"/>
          </ac:spMkLst>
        </pc:spChg>
      </pc:sldChg>
      <pc:sldChg chg="modSp mod">
        <pc:chgData name="Andy Johnson" userId="410b6803-a85e-4768-a172-edc3089d2577" providerId="ADAL" clId="{2E33B42D-8905-4891-8A54-82EA5F192D48}" dt="2021-12-14T23:50:03.901" v="2346" actId="20577"/>
        <pc:sldMkLst>
          <pc:docMk/>
          <pc:sldMk cId="1272034872" sldId="427"/>
        </pc:sldMkLst>
        <pc:spChg chg="mod">
          <ac:chgData name="Andy Johnson" userId="410b6803-a85e-4768-a172-edc3089d2577" providerId="ADAL" clId="{2E33B42D-8905-4891-8A54-82EA5F192D48}" dt="2021-12-14T23:50:03.901" v="2346" actId="20577"/>
          <ac:spMkLst>
            <pc:docMk/>
            <pc:sldMk cId="1272034872" sldId="427"/>
            <ac:spMk id="3" creationId="{688A2EC9-E08F-49F2-8822-F0350AFC7587}"/>
          </ac:spMkLst>
        </pc:spChg>
      </pc:sldChg>
      <pc:sldChg chg="modSp mod">
        <pc:chgData name="Andy Johnson" userId="410b6803-a85e-4768-a172-edc3089d2577" providerId="ADAL" clId="{2E33B42D-8905-4891-8A54-82EA5F192D48}" dt="2021-12-14T23:54:03.189" v="2382" actId="20577"/>
        <pc:sldMkLst>
          <pc:docMk/>
          <pc:sldMk cId="3708846954" sldId="428"/>
        </pc:sldMkLst>
        <pc:spChg chg="mod">
          <ac:chgData name="Andy Johnson" userId="410b6803-a85e-4768-a172-edc3089d2577" providerId="ADAL" clId="{2E33B42D-8905-4891-8A54-82EA5F192D48}" dt="2021-12-14T23:54:03.189" v="2382" actId="20577"/>
          <ac:spMkLst>
            <pc:docMk/>
            <pc:sldMk cId="3708846954" sldId="428"/>
            <ac:spMk id="3" creationId="{71C3A1C2-B902-4117-B55F-0A7E9837C93D}"/>
          </ac:spMkLst>
        </pc:spChg>
      </pc:sldChg>
      <pc:sldChg chg="new del">
        <pc:chgData name="Andy Johnson" userId="410b6803-a85e-4768-a172-edc3089d2577" providerId="ADAL" clId="{2E33B42D-8905-4891-8A54-82EA5F192D48}" dt="2021-12-14T23:01:59.236" v="388" actId="680"/>
        <pc:sldMkLst>
          <pc:docMk/>
          <pc:sldMk cId="219995231" sldId="429"/>
        </pc:sldMkLst>
      </pc:sldChg>
      <pc:sldChg chg="new del">
        <pc:chgData name="Andy Johnson" userId="410b6803-a85e-4768-a172-edc3089d2577" providerId="ADAL" clId="{2E33B42D-8905-4891-8A54-82EA5F192D48}" dt="2021-09-22T19:40:31.429" v="88" actId="2696"/>
        <pc:sldMkLst>
          <pc:docMk/>
          <pc:sldMk cId="549086260" sldId="429"/>
        </pc:sldMkLst>
      </pc:sldChg>
      <pc:sldChg chg="addSp modSp new mod">
        <pc:chgData name="Andy Johnson" userId="410b6803-a85e-4768-a172-edc3089d2577" providerId="ADAL" clId="{2E33B42D-8905-4891-8A54-82EA5F192D48}" dt="2021-12-14T23:47:30.220" v="2301" actId="2711"/>
        <pc:sldMkLst>
          <pc:docMk/>
          <pc:sldMk cId="3215840788" sldId="429"/>
        </pc:sldMkLst>
        <pc:spChg chg="mod">
          <ac:chgData name="Andy Johnson" userId="410b6803-a85e-4768-a172-edc3089d2577" providerId="ADAL" clId="{2E33B42D-8905-4891-8A54-82EA5F192D48}" dt="2021-12-14T23:03:55.013" v="437" actId="207"/>
          <ac:spMkLst>
            <pc:docMk/>
            <pc:sldMk cId="3215840788" sldId="429"/>
            <ac:spMk id="2" creationId="{29953B20-EE7D-495D-936B-6D6A17A3CC6F}"/>
          </ac:spMkLst>
        </pc:spChg>
        <pc:spChg chg="mod">
          <ac:chgData name="Andy Johnson" userId="410b6803-a85e-4768-a172-edc3089d2577" providerId="ADAL" clId="{2E33B42D-8905-4891-8A54-82EA5F192D48}" dt="2021-12-14T23:47:25.508" v="2300" actId="2711"/>
          <ac:spMkLst>
            <pc:docMk/>
            <pc:sldMk cId="3215840788" sldId="429"/>
            <ac:spMk id="3" creationId="{76BF7149-3643-4FE7-8411-96A1956F45A9}"/>
          </ac:spMkLst>
        </pc:spChg>
        <pc:spChg chg="add mod">
          <ac:chgData name="Andy Johnson" userId="410b6803-a85e-4768-a172-edc3089d2577" providerId="ADAL" clId="{2E33B42D-8905-4891-8A54-82EA5F192D48}" dt="2021-12-14T23:47:30.220" v="2301" actId="2711"/>
          <ac:spMkLst>
            <pc:docMk/>
            <pc:sldMk cId="3215840788" sldId="429"/>
            <ac:spMk id="4" creationId="{1A683305-8A81-4538-A7D2-00DB04C215A2}"/>
          </ac:spMkLst>
        </pc:spChg>
      </pc:sldChg>
      <pc:sldChg chg="new del">
        <pc:chgData name="Andy Johnson" userId="410b6803-a85e-4768-a172-edc3089d2577" providerId="ADAL" clId="{2E33B42D-8905-4891-8A54-82EA5F192D48}" dt="2021-12-14T23:14:32.383" v="1429" actId="680"/>
        <pc:sldMkLst>
          <pc:docMk/>
          <pc:sldMk cId="341773897" sldId="430"/>
        </pc:sldMkLst>
      </pc:sldChg>
      <pc:sldChg chg="modSp new mod">
        <pc:chgData name="Andy Johnson" userId="410b6803-a85e-4768-a172-edc3089d2577" providerId="ADAL" clId="{2E33B42D-8905-4891-8A54-82EA5F192D48}" dt="2021-12-14T23:47:42.995" v="2302" actId="2711"/>
        <pc:sldMkLst>
          <pc:docMk/>
          <pc:sldMk cId="4122547492" sldId="430"/>
        </pc:sldMkLst>
        <pc:spChg chg="mod">
          <ac:chgData name="Andy Johnson" userId="410b6803-a85e-4768-a172-edc3089d2577" providerId="ADAL" clId="{2E33B42D-8905-4891-8A54-82EA5F192D48}" dt="2021-12-14T23:15:22.589" v="1467" actId="20577"/>
          <ac:spMkLst>
            <pc:docMk/>
            <pc:sldMk cId="4122547492" sldId="430"/>
            <ac:spMk id="2" creationId="{DC5A7F61-70AB-4DC2-87B5-E3A66B695B02}"/>
          </ac:spMkLst>
        </pc:spChg>
        <pc:spChg chg="mod">
          <ac:chgData name="Andy Johnson" userId="410b6803-a85e-4768-a172-edc3089d2577" providerId="ADAL" clId="{2E33B42D-8905-4891-8A54-82EA5F192D48}" dt="2021-12-14T23:47:42.995" v="2302" actId="2711"/>
          <ac:spMkLst>
            <pc:docMk/>
            <pc:sldMk cId="4122547492" sldId="430"/>
            <ac:spMk id="3" creationId="{EFAF311F-E9FB-4A67-BC8B-EC159090CA59}"/>
          </ac:spMkLst>
        </pc:spChg>
      </pc:sldChg>
      <pc:sldChg chg="addSp delSp modSp new mod setBg setClrOvrMap">
        <pc:chgData name="Andy Johnson" userId="410b6803-a85e-4768-a172-edc3089d2577" providerId="ADAL" clId="{2E33B42D-8905-4891-8A54-82EA5F192D48}" dt="2021-12-14T23:43:39.317" v="2287" actId="14100"/>
        <pc:sldMkLst>
          <pc:docMk/>
          <pc:sldMk cId="1701730614" sldId="431"/>
        </pc:sldMkLst>
        <pc:spChg chg="mod">
          <ac:chgData name="Andy Johnson" userId="410b6803-a85e-4768-a172-edc3089d2577" providerId="ADAL" clId="{2E33B42D-8905-4891-8A54-82EA5F192D48}" dt="2021-12-14T23:41:42.272" v="2281" actId="26606"/>
          <ac:spMkLst>
            <pc:docMk/>
            <pc:sldMk cId="1701730614" sldId="431"/>
            <ac:spMk id="2" creationId="{0BBE8275-3DD5-4EEE-8A25-2CAC5B277C34}"/>
          </ac:spMkLst>
        </pc:spChg>
        <pc:spChg chg="del mod">
          <ac:chgData name="Andy Johnson" userId="410b6803-a85e-4768-a172-edc3089d2577" providerId="ADAL" clId="{2E33B42D-8905-4891-8A54-82EA5F192D48}" dt="2021-12-14T23:40:39.749" v="2276" actId="931"/>
          <ac:spMkLst>
            <pc:docMk/>
            <pc:sldMk cId="1701730614" sldId="431"/>
            <ac:spMk id="3" creationId="{E9F805A3-7E99-4F10-9D91-F531BEE62FF8}"/>
          </ac:spMkLst>
        </pc:spChg>
        <pc:spChg chg="add del">
          <ac:chgData name="Andy Johnson" userId="410b6803-a85e-4768-a172-edc3089d2577" providerId="ADAL" clId="{2E33B42D-8905-4891-8A54-82EA5F192D48}" dt="2021-12-14T23:41:42.263" v="2280" actId="26606"/>
          <ac:spMkLst>
            <pc:docMk/>
            <pc:sldMk cId="1701730614" sldId="431"/>
            <ac:spMk id="10" creationId="{E49CC64F-7275-4E33-961B-0C5CDC439875}"/>
          </ac:spMkLst>
        </pc:spChg>
        <pc:spChg chg="add">
          <ac:chgData name="Andy Johnson" userId="410b6803-a85e-4768-a172-edc3089d2577" providerId="ADAL" clId="{2E33B42D-8905-4891-8A54-82EA5F192D48}" dt="2021-12-14T23:41:42.272" v="2281" actId="26606"/>
          <ac:spMkLst>
            <pc:docMk/>
            <pc:sldMk cId="1701730614" sldId="431"/>
            <ac:spMk id="13" creationId="{AB45A142-4255-493C-8284-5D566C121B10}"/>
          </ac:spMkLst>
        </pc:spChg>
        <pc:picChg chg="add mod">
          <ac:chgData name="Andy Johnson" userId="410b6803-a85e-4768-a172-edc3089d2577" providerId="ADAL" clId="{2E33B42D-8905-4891-8A54-82EA5F192D48}" dt="2021-12-14T23:43:39.317" v="2287" actId="14100"/>
          <ac:picMkLst>
            <pc:docMk/>
            <pc:sldMk cId="1701730614" sldId="431"/>
            <ac:picMk id="5" creationId="{C4F08911-DB7F-4365-9E30-E3C4EB326020}"/>
          </ac:picMkLst>
        </pc:picChg>
        <pc:cxnChg chg="add">
          <ac:chgData name="Andy Johnson" userId="410b6803-a85e-4768-a172-edc3089d2577" providerId="ADAL" clId="{2E33B42D-8905-4891-8A54-82EA5F192D48}" dt="2021-12-14T23:41:42.272" v="2281" actId="26606"/>
          <ac:cxnSpMkLst>
            <pc:docMk/>
            <pc:sldMk cId="1701730614" sldId="431"/>
            <ac:cxnSpMk id="12" creationId="{38FB9660-F42F-4313-BBC4-47C007FE484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89400C-15D1-4BA4-A16C-2680EE8B1EC2}" type="datetimeFigureOut">
              <a:rPr lang="en-US" smtClean="0"/>
              <a:t>12/15/2021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194-B84A-44C6-840F-F9EC98C66671}" type="slidenum">
              <a:rPr lang="en-US" smtClean="0"/>
              <a:t>‹#›</a:t>
            </a:fld>
            <a:endParaRPr lang="en-US"/>
          </a:p>
        </p:txBody>
      </p:sp>
    </p:spTree>
    <p:extLst>
      <p:ext uri="{BB962C8B-B14F-4D97-AF65-F5344CB8AC3E}">
        <p14:creationId xmlns:p14="http://schemas.microsoft.com/office/powerpoint/2010/main" val="3239805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8194-B84A-44C6-840F-F9EC98C66671}" type="slidenum">
              <a:rPr lang="en-US" smtClean="0"/>
              <a:t>4</a:t>
            </a:fld>
            <a:endParaRPr lang="en-US"/>
          </a:p>
        </p:txBody>
      </p:sp>
    </p:spTree>
    <p:extLst>
      <p:ext uri="{BB962C8B-B14F-4D97-AF65-F5344CB8AC3E}">
        <p14:creationId xmlns:p14="http://schemas.microsoft.com/office/powerpoint/2010/main" val="32715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sample to show you the breakdown of costs and the basic information that we need on the invoice – agreement number, which CSA program, etc.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7FD16-A5B0-4F12-86DB-CC7CA13DFC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083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please ensure to highlight that TAPs should conduct workshops and assistance in Jan-Feb. </a:t>
            </a:r>
          </a:p>
        </p:txBody>
      </p:sp>
      <p:sp>
        <p:nvSpPr>
          <p:cNvPr id="4" name="Slide Number Placeholder 3"/>
          <p:cNvSpPr>
            <a:spLocks noGrp="1"/>
          </p:cNvSpPr>
          <p:nvPr>
            <p:ph type="sldNum" sz="quarter" idx="10"/>
          </p:nvPr>
        </p:nvSpPr>
        <p:spPr/>
        <p:txBody>
          <a:bodyPr/>
          <a:lstStyle/>
          <a:p>
            <a:fld id="{710E8194-B84A-44C6-840F-F9EC98C66671}" type="slidenum">
              <a:rPr lang="en-US" smtClean="0"/>
              <a:t>5</a:t>
            </a:fld>
            <a:endParaRPr lang="en-US"/>
          </a:p>
        </p:txBody>
      </p:sp>
    </p:spTree>
    <p:extLst>
      <p:ext uri="{BB962C8B-B14F-4D97-AF65-F5344CB8AC3E}">
        <p14:creationId xmlns:p14="http://schemas.microsoft.com/office/powerpoint/2010/main" val="3123123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8194-B84A-44C6-840F-F9EC98C66671}" type="slidenum">
              <a:rPr lang="en-US" smtClean="0"/>
              <a:t>8</a:t>
            </a:fld>
            <a:endParaRPr lang="en-US"/>
          </a:p>
        </p:txBody>
      </p:sp>
    </p:spTree>
    <p:extLst>
      <p:ext uri="{BB962C8B-B14F-4D97-AF65-F5344CB8AC3E}">
        <p14:creationId xmlns:p14="http://schemas.microsoft.com/office/powerpoint/2010/main" val="178701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8194-B84A-44C6-840F-F9EC98C66671}" type="slidenum">
              <a:rPr lang="en-US" smtClean="0"/>
              <a:t>18</a:t>
            </a:fld>
            <a:endParaRPr lang="en-US"/>
          </a:p>
        </p:txBody>
      </p:sp>
    </p:spTree>
    <p:extLst>
      <p:ext uri="{BB962C8B-B14F-4D97-AF65-F5344CB8AC3E}">
        <p14:creationId xmlns:p14="http://schemas.microsoft.com/office/powerpoint/2010/main" val="27839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C283AF-783A-40E8-928D-206E6C6DD0ED}" type="slidenum">
              <a:rPr lang="en-US" smtClean="0"/>
              <a:t>20</a:t>
            </a:fld>
            <a:endParaRPr lang="en-US"/>
          </a:p>
        </p:txBody>
      </p:sp>
    </p:spTree>
    <p:extLst>
      <p:ext uri="{BB962C8B-B14F-4D97-AF65-F5344CB8AC3E}">
        <p14:creationId xmlns:p14="http://schemas.microsoft.com/office/powerpoint/2010/main" val="187404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C283AF-783A-40E8-928D-206E6C6DD0ED}" type="slidenum">
              <a:rPr lang="en-US" smtClean="0"/>
              <a:t>21</a:t>
            </a:fld>
            <a:endParaRPr lang="en-US"/>
          </a:p>
        </p:txBody>
      </p:sp>
    </p:spTree>
    <p:extLst>
      <p:ext uri="{BB962C8B-B14F-4D97-AF65-F5344CB8AC3E}">
        <p14:creationId xmlns:p14="http://schemas.microsoft.com/office/powerpoint/2010/main" val="73794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283AF-783A-40E8-928D-206E6C6DD0E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64283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283AF-783A-40E8-928D-206E6C6DD0ED}" type="slidenum">
              <a:rPr lang="en-US" smtClean="0"/>
              <a:t>23</a:t>
            </a:fld>
            <a:endParaRPr lang="en-US"/>
          </a:p>
        </p:txBody>
      </p:sp>
    </p:spTree>
    <p:extLst>
      <p:ext uri="{BB962C8B-B14F-4D97-AF65-F5344CB8AC3E}">
        <p14:creationId xmlns:p14="http://schemas.microsoft.com/office/powerpoint/2010/main" val="2359468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283AF-783A-40E8-928D-206E6C6DD0E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43955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37646-512D-4625-83ED-EB9D75433A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5CF1BA-159B-4D99-8296-85BEEB8C9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5DEA4-20DB-4CEC-9647-E33BCB54FFA0}"/>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5" name="Footer Placeholder 4">
            <a:extLst>
              <a:ext uri="{FF2B5EF4-FFF2-40B4-BE49-F238E27FC236}">
                <a16:creationId xmlns:a16="http://schemas.microsoft.com/office/drawing/2014/main" id="{88D11B06-CF45-45A3-9D77-9DED1A878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9EFFE-A041-4660-99AC-F571D020B14D}"/>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1695115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EF9D-FE5B-46AA-898C-DFF55460FE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46AA94-661A-452A-8657-58EF47BA19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D2908-18B2-4D18-8708-2149862024D7}"/>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5" name="Footer Placeholder 4">
            <a:extLst>
              <a:ext uri="{FF2B5EF4-FFF2-40B4-BE49-F238E27FC236}">
                <a16:creationId xmlns:a16="http://schemas.microsoft.com/office/drawing/2014/main" id="{97C2B36A-F972-42A8-B494-1999B8E1B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E76E-DE01-42D9-8C0F-24B1056B2D62}"/>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291064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E1A076-9C76-485F-B3F4-B46906BAB3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D06D66-58E0-45D4-A98A-568ED395CEE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AC86F-E83E-46B9-B7CE-19A8486DCBC7}"/>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5" name="Footer Placeholder 4">
            <a:extLst>
              <a:ext uri="{FF2B5EF4-FFF2-40B4-BE49-F238E27FC236}">
                <a16:creationId xmlns:a16="http://schemas.microsoft.com/office/drawing/2014/main" id="{FCE686E6-7E24-49F3-86BC-EA4763B2A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52E45-5CAA-4DC6-A5B0-B9289B95312A}"/>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74961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D028-0564-447D-AD0C-EECD0F020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F6AA1-D951-4EE2-99D1-881DB02E06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DC2DC-4A59-4AF6-B8EC-D7CC5B52B6AB}"/>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5" name="Footer Placeholder 4">
            <a:extLst>
              <a:ext uri="{FF2B5EF4-FFF2-40B4-BE49-F238E27FC236}">
                <a16:creationId xmlns:a16="http://schemas.microsoft.com/office/drawing/2014/main" id="{33564017-3C83-46FE-B2E8-60F17B7A0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8B75D-C562-4AA7-A6C8-BFE3A68A77C5}"/>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94350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C5D56-A57E-4B72-8D2C-8790694C1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5C13B6-C09E-4932-AABD-B2D2D49C4A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E33999-36F6-43E3-97EE-43BF78678558}"/>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5" name="Footer Placeholder 4">
            <a:extLst>
              <a:ext uri="{FF2B5EF4-FFF2-40B4-BE49-F238E27FC236}">
                <a16:creationId xmlns:a16="http://schemas.microsoft.com/office/drawing/2014/main" id="{4996021D-422F-4406-A1EB-D06C673CE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D150C-C764-4557-990F-D29176597013}"/>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3557662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17BB-01DE-453C-B249-EEB83F7D6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D804A4-DF85-436B-BC94-59C1AC0DF3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E9265-8109-4E22-BBFD-A1B901A5534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FD659C-766B-480D-89E2-A8447FBB8AD2}"/>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6" name="Footer Placeholder 5">
            <a:extLst>
              <a:ext uri="{FF2B5EF4-FFF2-40B4-BE49-F238E27FC236}">
                <a16:creationId xmlns:a16="http://schemas.microsoft.com/office/drawing/2014/main" id="{9B2A892B-9266-4184-9A71-7809BB63E8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A647C-5319-4D47-94D0-FB5E65FE9AA5}"/>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349068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B37D-DD96-40F8-8EE4-24BD8C6770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61AF4C-525D-440E-8B0D-2B2D847FA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44792E-9DC6-4B36-A87E-488A29A73FE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F09A72-BB9B-482A-A810-1F41BA719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3007B6-AC45-4DDC-9532-EF07FCBA73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C3F2D8-F191-43B7-BD69-412BD71C7D58}"/>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8" name="Footer Placeholder 7">
            <a:extLst>
              <a:ext uri="{FF2B5EF4-FFF2-40B4-BE49-F238E27FC236}">
                <a16:creationId xmlns:a16="http://schemas.microsoft.com/office/drawing/2014/main" id="{A335A62F-1469-48F0-8D35-FD8BF3B041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9FC9A8-CA9F-45CA-9EC5-54A2EE5A8ABE}"/>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135924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12B1-2E99-492B-9201-ED18647ABE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5B9A9-60DA-4C00-860B-7403BE588E2C}"/>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4" name="Footer Placeholder 3">
            <a:extLst>
              <a:ext uri="{FF2B5EF4-FFF2-40B4-BE49-F238E27FC236}">
                <a16:creationId xmlns:a16="http://schemas.microsoft.com/office/drawing/2014/main" id="{CE169ED3-4B18-409F-A8F3-15D4CBA6C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F10985-360E-4D9B-8746-1B68C6A0A46E}"/>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292055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DAC0A3-F043-46C7-8A94-E906EFDA09FB}"/>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3" name="Footer Placeholder 2">
            <a:extLst>
              <a:ext uri="{FF2B5EF4-FFF2-40B4-BE49-F238E27FC236}">
                <a16:creationId xmlns:a16="http://schemas.microsoft.com/office/drawing/2014/main" id="{71EF3F3B-3F3B-4C66-84C9-D4B43B52F2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37E8F4-6C07-4E19-83D9-AF09F578F548}"/>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3746607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D846-DC96-470B-A086-EEF99F4030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BD5073-277E-4D14-9664-B40B22C80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7043E-34E8-47BE-99C6-0E85F94A8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8ADB0B-281D-468A-9451-ED2F8D8E15A4}"/>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6" name="Footer Placeholder 5">
            <a:extLst>
              <a:ext uri="{FF2B5EF4-FFF2-40B4-BE49-F238E27FC236}">
                <a16:creationId xmlns:a16="http://schemas.microsoft.com/office/drawing/2014/main" id="{45351A86-194F-4005-A021-C0AE7C5AC2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5927C-F9B0-4D33-9F03-DB62B3AC0972}"/>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233366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4842-76A9-450B-A5EB-056034FBB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C7E6C-C4B6-48DF-8300-1159F5FAE7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6655EA-B159-41EA-A174-DC7FBFEAE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8A2685-2801-48AB-AE6F-233F140BCA14}"/>
              </a:ext>
            </a:extLst>
          </p:cNvPr>
          <p:cNvSpPr>
            <a:spLocks noGrp="1"/>
          </p:cNvSpPr>
          <p:nvPr>
            <p:ph type="dt" sz="half" idx="10"/>
          </p:nvPr>
        </p:nvSpPr>
        <p:spPr/>
        <p:txBody>
          <a:bodyPr/>
          <a:lstStyle/>
          <a:p>
            <a:fld id="{A55F8D99-A92E-4EC4-B1D8-991AB5906729}" type="datetimeFigureOut">
              <a:rPr lang="en-US" smtClean="0"/>
              <a:t>12/15/2021</a:t>
            </a:fld>
            <a:endParaRPr lang="en-US"/>
          </a:p>
        </p:txBody>
      </p:sp>
      <p:sp>
        <p:nvSpPr>
          <p:cNvPr id="6" name="Footer Placeholder 5">
            <a:extLst>
              <a:ext uri="{FF2B5EF4-FFF2-40B4-BE49-F238E27FC236}">
                <a16:creationId xmlns:a16="http://schemas.microsoft.com/office/drawing/2014/main" id="{4487A02F-DF68-4D23-B77F-D84D0C7D8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9362B6-2613-4857-B686-006A55F75B21}"/>
              </a:ext>
            </a:extLst>
          </p:cNvPr>
          <p:cNvSpPr>
            <a:spLocks noGrp="1"/>
          </p:cNvSpPr>
          <p:nvPr>
            <p:ph type="sldNum" sz="quarter" idx="12"/>
          </p:nvPr>
        </p:nvSpPr>
        <p:spPr/>
        <p:txBody>
          <a:bodyPr/>
          <a:lstStyle/>
          <a:p>
            <a:fld id="{76D956C1-2462-457D-B27A-821D0D17BB59}" type="slidenum">
              <a:rPr lang="en-US" smtClean="0"/>
              <a:t>‹#›</a:t>
            </a:fld>
            <a:endParaRPr lang="en-US"/>
          </a:p>
        </p:txBody>
      </p:sp>
    </p:spTree>
    <p:extLst>
      <p:ext uri="{BB962C8B-B14F-4D97-AF65-F5344CB8AC3E}">
        <p14:creationId xmlns:p14="http://schemas.microsoft.com/office/powerpoint/2010/main" val="251770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85AE0B-2110-4C10-9D3B-A5271CCAA0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B1EDD6-5128-41D7-9D88-B716F84A7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F483-C710-4489-9F26-518428D99E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F8D99-A92E-4EC4-B1D8-991AB5906729}" type="datetimeFigureOut">
              <a:rPr lang="en-US" smtClean="0"/>
              <a:t>12/15/2021</a:t>
            </a:fld>
            <a:endParaRPr lang="en-US"/>
          </a:p>
        </p:txBody>
      </p:sp>
      <p:sp>
        <p:nvSpPr>
          <p:cNvPr id="5" name="Footer Placeholder 4">
            <a:extLst>
              <a:ext uri="{FF2B5EF4-FFF2-40B4-BE49-F238E27FC236}">
                <a16:creationId xmlns:a16="http://schemas.microsoft.com/office/drawing/2014/main" id="{4BDE487C-474E-48D5-8CCD-38ABBA526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A6E67E-0EB7-4108-98AC-5A567DC1A6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956C1-2462-457D-B27A-821D0D17BB59}" type="slidenum">
              <a:rPr lang="en-US" smtClean="0"/>
              <a:t>‹#›</a:t>
            </a:fld>
            <a:endParaRPr lang="en-US"/>
          </a:p>
        </p:txBody>
      </p:sp>
    </p:spTree>
    <p:extLst>
      <p:ext uri="{BB962C8B-B14F-4D97-AF65-F5344CB8AC3E}">
        <p14:creationId xmlns:p14="http://schemas.microsoft.com/office/powerpoint/2010/main" val="20150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efotg.sc.egov.usda.gov/references/public/CA/329-std-ca-10-12.pdf" TargetMode="External"/><Relationship Id="rId3" Type="http://schemas.openxmlformats.org/officeDocument/2006/relationships/hyperlink" Target="https://efotg.sc.egov.usda.gov/references/public/CA/340-std-10-11.pdf" TargetMode="External"/><Relationship Id="rId7" Type="http://schemas.openxmlformats.org/officeDocument/2006/relationships/hyperlink" Target="https://efotg.sc.egov.usda.gov/references/public/CA/590-std-ca-9-16.pdf" TargetMode="External"/><Relationship Id="rId2" Type="http://schemas.openxmlformats.org/officeDocument/2006/relationships/hyperlink" Target="https://efotg.sc.egov.usda.gov/references/public/CA/327-std-ca-4-16.pdf" TargetMode="External"/><Relationship Id="rId1" Type="http://schemas.openxmlformats.org/officeDocument/2006/relationships/slideLayout" Target="../slideLayouts/slideLayout2.xml"/><Relationship Id="rId6" Type="http://schemas.openxmlformats.org/officeDocument/2006/relationships/hyperlink" Target="https://efotg.sc.egov.usda.gov/references/public/CA/484-std-ca-9-15.pdf" TargetMode="External"/><Relationship Id="rId5" Type="http://schemas.openxmlformats.org/officeDocument/2006/relationships/hyperlink" Target="https://efotg.sc.egov.usda.gov/references/public/CA/422-std-ca-3-12.pdf" TargetMode="External"/><Relationship Id="rId10" Type="http://schemas.openxmlformats.org/officeDocument/2006/relationships/hyperlink" Target="https://efotg.sc.egov.usda.gov/references/public/CA/380-std-ca-4-13.pdf" TargetMode="External"/><Relationship Id="rId4" Type="http://schemas.openxmlformats.org/officeDocument/2006/relationships/hyperlink" Target="https://efotg.sc.egov.usda.gov/references/public/CA/393_CPS_ca_11-2017.pdf" TargetMode="External"/><Relationship Id="rId9" Type="http://schemas.openxmlformats.org/officeDocument/2006/relationships/hyperlink" Target="https://efotg.sc.egov.usda.gov/references/public/CA/345-std-ca-11-14.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efotg.sc.egov.usda.gov/references/public/CA/379-std-ca-10-12.pdf" TargetMode="External"/><Relationship Id="rId3" Type="http://schemas.openxmlformats.org/officeDocument/2006/relationships/hyperlink" Target="https://efotg.sc.egov.usda.gov/references/public/CA/328-std-ca-8-16.pdf" TargetMode="External"/><Relationship Id="rId7" Type="http://schemas.openxmlformats.org/officeDocument/2006/relationships/hyperlink" Target="https://efotg.sc.egov.usda.gov/references/public/CA/311-CPS-ca-9-18.pdf" TargetMode="External"/><Relationship Id="rId2" Type="http://schemas.openxmlformats.org/officeDocument/2006/relationships/hyperlink" Target="https://efotg.sc.egov.usda.gov/references/public/CA/340-std-10-11.pdf" TargetMode="External"/><Relationship Id="rId1" Type="http://schemas.openxmlformats.org/officeDocument/2006/relationships/slideLayout" Target="../slideLayouts/slideLayout2.xml"/><Relationship Id="rId6" Type="http://schemas.openxmlformats.org/officeDocument/2006/relationships/hyperlink" Target="https://efotg.sc.egov.usda.gov/references/public/CA/345-std-ca-11-14.pdf" TargetMode="External"/><Relationship Id="rId5" Type="http://schemas.openxmlformats.org/officeDocument/2006/relationships/hyperlink" Target="https://efotg.sc.egov.usda.gov/references/public/CA/329-std-ca-10-12.pdf" TargetMode="External"/><Relationship Id="rId4" Type="http://schemas.openxmlformats.org/officeDocument/2006/relationships/hyperlink" Target="https://efotg.sc.egov.usda.gov/references/public/CA/585-std-ca-11-14.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arb.ca.gov/cc/capandtrade/auctionproceeds/cdfahsfinalqm16-17.pdf?_ga=2.237109184.1779054321.1533761025-2073995430.150352424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ehha.ca.gov/calenviroscreen/report/calenviroscreen-30" TargetMode="External"/><Relationship Id="rId2" Type="http://schemas.openxmlformats.org/officeDocument/2006/relationships/hyperlink" Target="http://www.parksforcalifornia.org/communiti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us-ltrcd.org/" TargetMode="External"/><Relationship Id="rId2" Type="http://schemas.openxmlformats.org/officeDocument/2006/relationships/hyperlink" Target="mailto:Andrew@us-ltrcd.org"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79CC44B5-53F9-4F03-9EEB-4C3C821A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Shape 72">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media-private.canva.com/MACsqtEjg1o/1/thumbnail.jpg?response-expires=Fri%2C%2018%20May%202018%2023%3A57%3A49%20GMT&amp;AWSAccessKeyId=AKIAJWF6QO3UH4PAAJ6Q&amp;Expires=1526687869&amp;Signature=T8bNZluauXG4Mxap4C6Del7Jn5s%3D">
            <a:extLst>
              <a:ext uri="{FF2B5EF4-FFF2-40B4-BE49-F238E27FC236}">
                <a16:creationId xmlns:a16="http://schemas.microsoft.com/office/drawing/2014/main" id="{C70E7FE2-1E88-4A8E-958B-DFD8E9FFB3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5"/>
          <a:stretch/>
        </p:blipFill>
        <p:spPr bwMode="auto">
          <a:xfrm>
            <a:off x="8134348" y="1005839"/>
            <a:ext cx="3444236" cy="3444236"/>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9F5F8DD-5DE3-4DD0-8F2B-E7A175805859}"/>
              </a:ext>
            </a:extLst>
          </p:cNvPr>
          <p:cNvSpPr>
            <a:spLocks noGrp="1"/>
          </p:cNvSpPr>
          <p:nvPr>
            <p:ph type="ctrTitle"/>
          </p:nvPr>
        </p:nvSpPr>
        <p:spPr>
          <a:xfrm>
            <a:off x="528507" y="959804"/>
            <a:ext cx="6902952" cy="2387600"/>
          </a:xfrm>
        </p:spPr>
        <p:txBody>
          <a:bodyPr anchor="ctr">
            <a:normAutofit/>
          </a:bodyPr>
          <a:lstStyle/>
          <a:p>
            <a:r>
              <a:rPr lang="en-US" sz="5400" dirty="0">
                <a:latin typeface="Gill Sans MT" panose="020B0502020104020203" pitchFamily="34" charset="0"/>
              </a:rPr>
              <a:t>CDFA HEALTHY SOILS PROGRAM</a:t>
            </a:r>
          </a:p>
        </p:txBody>
      </p:sp>
      <p:sp>
        <p:nvSpPr>
          <p:cNvPr id="3" name="Subtitle 2">
            <a:extLst>
              <a:ext uri="{FF2B5EF4-FFF2-40B4-BE49-F238E27FC236}">
                <a16:creationId xmlns:a16="http://schemas.microsoft.com/office/drawing/2014/main" id="{EADC0A13-7312-4797-BA9E-814E978B5502}"/>
              </a:ext>
            </a:extLst>
          </p:cNvPr>
          <p:cNvSpPr>
            <a:spLocks noGrp="1"/>
          </p:cNvSpPr>
          <p:nvPr>
            <p:ph type="subTitle" idx="1"/>
          </p:nvPr>
        </p:nvSpPr>
        <p:spPr>
          <a:xfrm>
            <a:off x="426325" y="3070861"/>
            <a:ext cx="7333576" cy="1655762"/>
          </a:xfrm>
        </p:spPr>
        <p:txBody>
          <a:bodyPr>
            <a:normAutofit/>
          </a:bodyPr>
          <a:lstStyle/>
          <a:p>
            <a:r>
              <a:rPr lang="en-US" sz="3200" dirty="0">
                <a:latin typeface="Gill Sans MT" panose="020B0502020104020203" pitchFamily="34" charset="0"/>
              </a:rPr>
              <a:t>2021 HSP Incentives Program</a:t>
            </a:r>
          </a:p>
          <a:p>
            <a:endParaRPr lang="en-US" sz="3200" dirty="0">
              <a:latin typeface="Gill Sans MT" panose="020B0502020104020203" pitchFamily="34" charset="0"/>
            </a:endParaRPr>
          </a:p>
        </p:txBody>
      </p:sp>
      <p:pic>
        <p:nvPicPr>
          <p:cNvPr id="8" name="Picture 7">
            <a:extLst>
              <a:ext uri="{FF2B5EF4-FFF2-40B4-BE49-F238E27FC236}">
                <a16:creationId xmlns:a16="http://schemas.microsoft.com/office/drawing/2014/main" id="{1FF45D46-CAE5-4ED9-86B6-4C9B3AB10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581" y="4632326"/>
            <a:ext cx="4437972" cy="1118369"/>
          </a:xfrm>
          <a:prstGeom prst="rect">
            <a:avLst/>
          </a:prstGeom>
        </p:spPr>
      </p:pic>
      <p:sp>
        <p:nvSpPr>
          <p:cNvPr id="4" name="TextBox 3">
            <a:extLst>
              <a:ext uri="{FF2B5EF4-FFF2-40B4-BE49-F238E27FC236}">
                <a16:creationId xmlns:a16="http://schemas.microsoft.com/office/drawing/2014/main" id="{27492505-BFC2-4F36-9005-52E8409BA7C7}"/>
              </a:ext>
            </a:extLst>
          </p:cNvPr>
          <p:cNvSpPr txBox="1"/>
          <p:nvPr/>
        </p:nvSpPr>
        <p:spPr>
          <a:xfrm>
            <a:off x="301574" y="4929499"/>
            <a:ext cx="6585906" cy="1200329"/>
          </a:xfrm>
          <a:prstGeom prst="rect">
            <a:avLst/>
          </a:prstGeom>
          <a:noFill/>
        </p:spPr>
        <p:txBody>
          <a:bodyPr wrap="none" rtlCol="0">
            <a:spAutoFit/>
          </a:bodyPr>
          <a:lstStyle/>
          <a:p>
            <a:pPr algn="ctr"/>
            <a:r>
              <a:rPr lang="en-US" sz="3600" dirty="0">
                <a:latin typeface="Gill Sans MT" panose="020B0502020104020203" pitchFamily="34" charset="0"/>
              </a:rPr>
              <a:t>Bonus: Vermicompost</a:t>
            </a:r>
          </a:p>
          <a:p>
            <a:pPr algn="ctr"/>
            <a:r>
              <a:rPr lang="en-US" sz="3600" dirty="0">
                <a:latin typeface="Gill Sans MT" panose="020B0502020104020203" pitchFamily="34" charset="0"/>
              </a:rPr>
              <a:t>Demonstration Project Overview</a:t>
            </a:r>
            <a:r>
              <a:rPr lang="en-US" sz="3600" dirty="0"/>
              <a:t> </a:t>
            </a:r>
          </a:p>
        </p:txBody>
      </p:sp>
    </p:spTree>
    <p:extLst>
      <p:ext uri="{BB962C8B-B14F-4D97-AF65-F5344CB8AC3E}">
        <p14:creationId xmlns:p14="http://schemas.microsoft.com/office/powerpoint/2010/main" val="317131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PROGRAM EXCLUSIONS</a:t>
            </a:r>
            <a:endParaRPr lang="en-US" sz="4000" dirty="0"/>
          </a:p>
        </p:txBody>
      </p:sp>
      <p:sp>
        <p:nvSpPr>
          <p:cNvPr id="3" name="Content Placeholder 2">
            <a:extLst>
              <a:ext uri="{FF2B5EF4-FFF2-40B4-BE49-F238E27FC236}">
                <a16:creationId xmlns:a16="http://schemas.microsoft.com/office/drawing/2014/main" id="{C69B26A4-62AF-4CB4-AC3B-17927077EA55}"/>
              </a:ext>
            </a:extLst>
          </p:cNvPr>
          <p:cNvSpPr>
            <a:spLocks noGrp="1"/>
          </p:cNvSpPr>
          <p:nvPr>
            <p:ph idx="1"/>
          </p:nvPr>
        </p:nvSpPr>
        <p:spPr>
          <a:xfrm>
            <a:off x="838201" y="1535185"/>
            <a:ext cx="10425418" cy="4832059"/>
          </a:xfrm>
        </p:spPr>
        <p:txBody>
          <a:bodyPr>
            <a:noAutofit/>
          </a:bodyPr>
          <a:lstStyle/>
          <a:p>
            <a:pPr marL="347472" indent="-342900">
              <a:lnSpc>
                <a:spcPct val="100000"/>
              </a:lnSpc>
              <a:spcBef>
                <a:spcPts val="600"/>
              </a:spcBef>
              <a:buSzPct val="85000"/>
              <a:buFont typeface="Wingdings" panose="05000000000000000000" pitchFamily="2" charset="2"/>
              <a:buChar char="§"/>
              <a:tabLst>
                <a:tab pos="651510" algn="l"/>
              </a:tabLst>
            </a:pPr>
            <a:r>
              <a:rPr lang="en-US" sz="2400" spc="-10" dirty="0">
                <a:latin typeface="Gill Sans MT" panose="020B0502020104020203" pitchFamily="34" charset="0"/>
                <a:ea typeface="Times New Roman" panose="02020603050405020304" pitchFamily="18" charset="0"/>
                <a:cs typeface="Times New Roman" panose="02020603050405020304" pitchFamily="18" charset="0"/>
              </a:rPr>
              <a:t>Grant funds </a:t>
            </a:r>
            <a:r>
              <a:rPr lang="en-US" sz="2400" b="1" i="1" spc="-10" dirty="0">
                <a:latin typeface="Gill Sans MT" panose="020B0502020104020203" pitchFamily="34" charset="0"/>
                <a:ea typeface="Times New Roman" panose="02020603050405020304" pitchFamily="18" charset="0"/>
                <a:cs typeface="Times New Roman" panose="02020603050405020304" pitchFamily="18" charset="0"/>
              </a:rPr>
              <a:t>cannot</a:t>
            </a:r>
            <a:r>
              <a:rPr lang="en-US" sz="2400" spc="-10" dirty="0">
                <a:latin typeface="Gill Sans MT" panose="020B0502020104020203" pitchFamily="34" charset="0"/>
                <a:ea typeface="Times New Roman" panose="02020603050405020304" pitchFamily="18" charset="0"/>
                <a:cs typeface="Times New Roman" panose="02020603050405020304" pitchFamily="18" charset="0"/>
              </a:rPr>
              <a:t> be used to implement practices other than those listed in the HSP solicitation.</a:t>
            </a:r>
            <a:endParaRPr lang="en-US" sz="2400" dirty="0">
              <a:latin typeface="Gill Sans MT" panose="020B0502020104020203" pitchFamily="34" charset="0"/>
              <a:ea typeface="Times New Roman" panose="02020603050405020304" pitchFamily="18" charset="0"/>
              <a:cs typeface="Times New Roman" panose="02020603050405020304" pitchFamily="18" charset="0"/>
            </a:endParaRPr>
          </a:p>
          <a:p>
            <a:pPr marL="347472" indent="-342900">
              <a:lnSpc>
                <a:spcPct val="100000"/>
              </a:lnSpc>
              <a:spcBef>
                <a:spcPts val="600"/>
              </a:spcBef>
              <a:buSzPct val="85000"/>
              <a:buFont typeface="Wingdings" panose="05000000000000000000" pitchFamily="2" charset="2"/>
              <a:buChar char="§"/>
              <a:tabLst>
                <a:tab pos="651510" algn="l"/>
              </a:tabLst>
            </a:pPr>
            <a:r>
              <a:rPr lang="en-US" sz="2400" dirty="0">
                <a:latin typeface="Gill Sans MT" panose="020B0502020104020203" pitchFamily="34" charset="0"/>
                <a:ea typeface="Calibri" panose="020F0502020204030204" pitchFamily="34" charset="0"/>
                <a:cs typeface="Times New Roman" panose="02020603050405020304" pitchFamily="18" charset="0"/>
              </a:rPr>
              <a:t>Grant funds </a:t>
            </a:r>
            <a:r>
              <a:rPr lang="en-US" sz="2400" b="1" i="1" dirty="0">
                <a:latin typeface="Gill Sans MT" panose="020B0502020104020203" pitchFamily="34" charset="0"/>
                <a:ea typeface="Calibri" panose="020F0502020204030204" pitchFamily="34" charset="0"/>
                <a:cs typeface="Times New Roman" panose="02020603050405020304" pitchFamily="18" charset="0"/>
              </a:rPr>
              <a:t>cannot</a:t>
            </a:r>
            <a:r>
              <a:rPr lang="en-US" sz="2400" dirty="0">
                <a:latin typeface="Gill Sans MT" panose="020B0502020104020203" pitchFamily="34" charset="0"/>
                <a:ea typeface="Calibri" panose="020F0502020204030204" pitchFamily="34" charset="0"/>
                <a:cs typeface="Times New Roman" panose="02020603050405020304" pitchFamily="18" charset="0"/>
              </a:rPr>
              <a:t> be used to fund fields or Assessor Parcel Numbers (APNs) with existing and ongoing implementation of any HSP agricultural management practices.</a:t>
            </a:r>
          </a:p>
          <a:p>
            <a:pPr marL="347472" indent="-342900">
              <a:lnSpc>
                <a:spcPct val="100000"/>
              </a:lnSpc>
              <a:spcBef>
                <a:spcPts val="600"/>
              </a:spcBef>
              <a:buSzPct val="85000"/>
              <a:buFont typeface="Wingdings" panose="05000000000000000000" pitchFamily="2" charset="2"/>
              <a:buChar char="§"/>
              <a:tabLst>
                <a:tab pos="651510" algn="l"/>
              </a:tabLst>
            </a:pPr>
            <a:r>
              <a:rPr lang="en-US" sz="2400" dirty="0">
                <a:latin typeface="Gill Sans MT" panose="020B0502020104020203" pitchFamily="34" charset="0"/>
              </a:rPr>
              <a:t>Grant funds </a:t>
            </a:r>
            <a:r>
              <a:rPr lang="en-US" sz="2400" b="1" i="1" dirty="0">
                <a:latin typeface="Gill Sans MT" panose="020B0502020104020203" pitchFamily="34" charset="0"/>
              </a:rPr>
              <a:t>cannot</a:t>
            </a:r>
            <a:r>
              <a:rPr lang="en-US" sz="2400" dirty="0">
                <a:latin typeface="Gill Sans MT" panose="020B0502020104020203" pitchFamily="34" charset="0"/>
              </a:rPr>
              <a:t> be used to fund fields on which a HSP Demonstration or Incentives project was previously awarded. </a:t>
            </a:r>
            <a:endParaRPr lang="en-US" sz="2400" dirty="0">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77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7F702-CD0E-4584-8948-5D338FE44A3B}"/>
              </a:ext>
            </a:extLst>
          </p:cNvPr>
          <p:cNvSpPr>
            <a:spLocks noGrp="1"/>
          </p:cNvSpPr>
          <p:nvPr>
            <p:ph type="title"/>
          </p:nvPr>
        </p:nvSpPr>
        <p:spPr>
          <a:solidFill>
            <a:srgbClr val="EE972E"/>
          </a:solidFill>
        </p:spPr>
        <p:txBody>
          <a:bodyPr/>
          <a:lstStyle/>
          <a:p>
            <a:pPr algn="ctr"/>
            <a:r>
              <a:rPr lang="en-US" dirty="0">
                <a:highlight>
                  <a:srgbClr val="EE972E"/>
                </a:highlight>
                <a:latin typeface="Gill Sans MT" panose="020B0502020104020203" pitchFamily="34" charset="0"/>
              </a:rPr>
              <a:t>HSP Management Practices Orchard/Vineyard</a:t>
            </a:r>
          </a:p>
        </p:txBody>
      </p:sp>
      <p:sp>
        <p:nvSpPr>
          <p:cNvPr id="3" name="Content Placeholder 2">
            <a:extLst>
              <a:ext uri="{FF2B5EF4-FFF2-40B4-BE49-F238E27FC236}">
                <a16:creationId xmlns:a16="http://schemas.microsoft.com/office/drawing/2014/main" id="{18AC9BD8-CC47-4A11-A44E-FA608F8481F3}"/>
              </a:ext>
            </a:extLst>
          </p:cNvPr>
          <p:cNvSpPr>
            <a:spLocks noGrp="1"/>
          </p:cNvSpPr>
          <p:nvPr>
            <p:ph idx="1"/>
          </p:nvPr>
        </p:nvSpPr>
        <p:spPr/>
        <p:txBody>
          <a:bodyPr>
            <a:normAutofit fontScale="55000" lnSpcReduction="20000"/>
          </a:bodyPr>
          <a:lstStyle/>
          <a:p>
            <a:pPr>
              <a:buFont typeface="Wingdings" panose="05000000000000000000" pitchFamily="2" charset="2"/>
              <a:buChar char="§"/>
            </a:pPr>
            <a:r>
              <a:rPr lang="en-US" b="1" dirty="0">
                <a:latin typeface="Gill Sans MT" panose="020B0502020104020203" pitchFamily="34" charset="0"/>
              </a:rPr>
              <a:t>Compost Application </a:t>
            </a:r>
          </a:p>
          <a:p>
            <a:pPr lvl="1">
              <a:buFont typeface="Wingdings" panose="05000000000000000000" pitchFamily="2" charset="2"/>
              <a:buChar char="q"/>
            </a:pPr>
            <a:r>
              <a:rPr lang="en-US" dirty="0">
                <a:latin typeface="Gill Sans MT" panose="020B0502020104020203" pitchFamily="34" charset="0"/>
              </a:rPr>
              <a:t>Compost purchased from certified facility</a:t>
            </a:r>
          </a:p>
          <a:p>
            <a:pPr lvl="1">
              <a:buFont typeface="Wingdings" panose="05000000000000000000" pitchFamily="2" charset="2"/>
              <a:buChar char="q"/>
            </a:pPr>
            <a:r>
              <a:rPr lang="en-US" dirty="0">
                <a:latin typeface="Gill Sans MT" panose="020B0502020104020203" pitchFamily="34" charset="0"/>
              </a:rPr>
              <a:t>Compost produced on farm</a:t>
            </a:r>
          </a:p>
          <a:p>
            <a:pPr>
              <a:buFont typeface="Wingdings" panose="05000000000000000000" pitchFamily="2" charset="2"/>
              <a:buChar char="§"/>
            </a:pPr>
            <a:r>
              <a:rPr lang="en-US" b="1" dirty="0">
                <a:latin typeface="Gill Sans MT" panose="020B0502020104020203" pitchFamily="34" charset="0"/>
              </a:rPr>
              <a:t>Conservation Cover </a:t>
            </a:r>
            <a:r>
              <a:rPr lang="en-US" sz="2800" dirty="0">
                <a:latin typeface="Gill Sans MT" panose="020B0502020104020203" pitchFamily="34" charset="0"/>
              </a:rPr>
              <a:t>(</a:t>
            </a:r>
            <a:r>
              <a:rPr lang="en-US" sz="2800" u="sng" dirty="0">
                <a:latin typeface="Gill Sans MT" panose="020B0502020104020203" pitchFamily="34" charset="0"/>
                <a:hlinkClick r:id="rId2"/>
              </a:rPr>
              <a:t>USDA NRCS CPS 327</a:t>
            </a:r>
            <a:r>
              <a:rPr lang="en-US" sz="2800" dirty="0">
                <a:latin typeface="Gill Sans MT" panose="020B0502020104020203" pitchFamily="34" charset="0"/>
              </a:rPr>
              <a:t>)</a:t>
            </a:r>
            <a:endParaRPr lang="en-US" dirty="0">
              <a:latin typeface="Gill Sans MT" panose="020B0502020104020203" pitchFamily="34" charset="0"/>
            </a:endParaRPr>
          </a:p>
          <a:p>
            <a:pPr>
              <a:buFont typeface="Wingdings" panose="05000000000000000000" pitchFamily="2" charset="2"/>
              <a:buChar char="§"/>
            </a:pPr>
            <a:r>
              <a:rPr lang="en-US" b="1" dirty="0">
                <a:latin typeface="Gill Sans MT" panose="020B0502020104020203" pitchFamily="34" charset="0"/>
              </a:rPr>
              <a:t>Cover Crop </a:t>
            </a:r>
            <a:r>
              <a:rPr lang="en-US" sz="2800" u="sng" dirty="0">
                <a:latin typeface="Gill Sans MT" panose="020B0502020104020203" pitchFamily="34" charset="0"/>
                <a:hlinkClick r:id="rId3"/>
              </a:rPr>
              <a:t>(USDA NRCS CPS 340)</a:t>
            </a:r>
            <a:endParaRPr lang="en-US" dirty="0">
              <a:latin typeface="Gill Sans MT" panose="020B0502020104020203" pitchFamily="34" charset="0"/>
            </a:endParaRPr>
          </a:p>
          <a:p>
            <a:pPr>
              <a:buFont typeface="Wingdings" panose="05000000000000000000" pitchFamily="2" charset="2"/>
              <a:buChar char="§"/>
            </a:pPr>
            <a:r>
              <a:rPr lang="en-US" b="1" dirty="0">
                <a:latin typeface="Gill Sans MT" panose="020B0502020104020203" pitchFamily="34" charset="0"/>
              </a:rPr>
              <a:t>Filter Strip </a:t>
            </a:r>
            <a:r>
              <a:rPr lang="en-US" sz="2800" u="sng" dirty="0">
                <a:latin typeface="Gill Sans MT" panose="020B0502020104020203" pitchFamily="34" charset="0"/>
                <a:hlinkClick r:id="rId4"/>
              </a:rPr>
              <a:t>(USDA NRCS CPS 393)</a:t>
            </a:r>
            <a:endParaRPr lang="en-US" dirty="0">
              <a:latin typeface="Gill Sans MT" panose="020B0502020104020203" pitchFamily="34" charset="0"/>
            </a:endParaRPr>
          </a:p>
          <a:p>
            <a:pPr>
              <a:buFont typeface="Wingdings" panose="05000000000000000000" pitchFamily="2" charset="2"/>
              <a:buChar char="§"/>
            </a:pPr>
            <a:r>
              <a:rPr lang="en-US" b="1" dirty="0">
                <a:latin typeface="Gill Sans MT" panose="020B0502020104020203" pitchFamily="34" charset="0"/>
              </a:rPr>
              <a:t>Hedgerow Planting </a:t>
            </a:r>
            <a:r>
              <a:rPr lang="en-US" sz="2800" u="sng" dirty="0">
                <a:latin typeface="Gill Sans MT" panose="020B0502020104020203" pitchFamily="34" charset="0"/>
                <a:hlinkClick r:id="rId5"/>
              </a:rPr>
              <a:t>(USDA NRCS CPS 422)</a:t>
            </a:r>
            <a:endParaRPr lang="en-US" dirty="0">
              <a:latin typeface="Gill Sans MT" panose="020B0502020104020203" pitchFamily="34" charset="0"/>
            </a:endParaRPr>
          </a:p>
          <a:p>
            <a:pPr>
              <a:buFont typeface="Wingdings" panose="05000000000000000000" pitchFamily="2" charset="2"/>
              <a:buChar char="§"/>
            </a:pPr>
            <a:r>
              <a:rPr lang="en-US" b="1" dirty="0">
                <a:latin typeface="Gill Sans MT" panose="020B0502020104020203" pitchFamily="34" charset="0"/>
              </a:rPr>
              <a:t>Mulching </a:t>
            </a:r>
            <a:r>
              <a:rPr lang="en-US" sz="2800" u="sng" dirty="0">
                <a:latin typeface="Gill Sans MT" panose="020B0502020104020203" pitchFamily="34" charset="0"/>
                <a:hlinkClick r:id="rId6"/>
              </a:rPr>
              <a:t>(USDA NRCS CPS 484)</a:t>
            </a:r>
            <a:endParaRPr lang="en-US" dirty="0">
              <a:latin typeface="Gill Sans MT" panose="020B0502020104020203" pitchFamily="34" charset="0"/>
            </a:endParaRPr>
          </a:p>
          <a:p>
            <a:pPr lvl="1">
              <a:buFont typeface="Wingdings" panose="05000000000000000000" pitchFamily="2" charset="2"/>
              <a:buChar char="q"/>
            </a:pPr>
            <a:r>
              <a:rPr lang="en-US" dirty="0">
                <a:latin typeface="Gill Sans MT" panose="020B0502020104020203" pitchFamily="34" charset="0"/>
              </a:rPr>
              <a:t>Natural materials</a:t>
            </a:r>
          </a:p>
          <a:p>
            <a:pPr lvl="1">
              <a:buFont typeface="Wingdings" panose="05000000000000000000" pitchFamily="2" charset="2"/>
              <a:buChar char="q"/>
            </a:pPr>
            <a:r>
              <a:rPr lang="en-US" dirty="0">
                <a:latin typeface="Gill Sans MT" panose="020B0502020104020203" pitchFamily="34" charset="0"/>
              </a:rPr>
              <a:t>Wood chips</a:t>
            </a:r>
          </a:p>
          <a:p>
            <a:pPr>
              <a:buFont typeface="Wingdings" panose="05000000000000000000" pitchFamily="2" charset="2"/>
              <a:buChar char="§"/>
            </a:pPr>
            <a:r>
              <a:rPr lang="en-US" b="1" dirty="0">
                <a:latin typeface="Gill Sans MT" panose="020B0502020104020203" pitchFamily="34" charset="0"/>
              </a:rPr>
              <a:t>Nutrient Management</a:t>
            </a:r>
            <a:r>
              <a:rPr lang="en-US" sz="2800" b="1" dirty="0">
                <a:latin typeface="Gill Sans MT" panose="020B0502020104020203" pitchFamily="34" charset="0"/>
              </a:rPr>
              <a:t> </a:t>
            </a:r>
            <a:r>
              <a:rPr lang="en-US" sz="2800" dirty="0">
                <a:latin typeface="Gill Sans MT" panose="020B0502020104020203" pitchFamily="34" charset="0"/>
              </a:rPr>
              <a:t>(</a:t>
            </a:r>
            <a:r>
              <a:rPr lang="en-US" sz="2800" u="sng" dirty="0">
                <a:latin typeface="Gill Sans MT" panose="020B0502020104020203" pitchFamily="34" charset="0"/>
                <a:hlinkClick r:id="rId7"/>
              </a:rPr>
              <a:t>USDA NRCS CPS 590</a:t>
            </a:r>
            <a:r>
              <a:rPr lang="en-US" sz="2800" dirty="0">
                <a:latin typeface="Gill Sans MT" panose="020B0502020104020203" pitchFamily="34" charset="0"/>
              </a:rPr>
              <a:t>) </a:t>
            </a:r>
            <a:r>
              <a:rPr lang="en-US" dirty="0">
                <a:latin typeface="Gill Sans MT" panose="020B0502020104020203" pitchFamily="34" charset="0"/>
              </a:rPr>
              <a:t>(15% reduction in fertilizer application only)</a:t>
            </a:r>
          </a:p>
          <a:p>
            <a:pPr>
              <a:buFont typeface="Wingdings" panose="05000000000000000000" pitchFamily="2" charset="2"/>
              <a:buChar char="§"/>
            </a:pPr>
            <a:r>
              <a:rPr lang="en-US" b="1" dirty="0">
                <a:latin typeface="Gill Sans MT" panose="020B0502020104020203" pitchFamily="34" charset="0"/>
              </a:rPr>
              <a:t>Residue and Tillage Management – No Till </a:t>
            </a:r>
            <a:r>
              <a:rPr lang="en-US" sz="2800" u="sng" dirty="0">
                <a:latin typeface="Gill Sans MT" panose="020B0502020104020203" pitchFamily="34" charset="0"/>
                <a:hlinkClick r:id="rId8"/>
              </a:rPr>
              <a:t>(USDA NRCS CPS 329)</a:t>
            </a:r>
            <a:endParaRPr lang="en-US" dirty="0">
              <a:latin typeface="Gill Sans MT" panose="020B0502020104020203" pitchFamily="34" charset="0"/>
            </a:endParaRPr>
          </a:p>
          <a:p>
            <a:pPr>
              <a:buFont typeface="Wingdings" panose="05000000000000000000" pitchFamily="2" charset="2"/>
              <a:buChar char="§"/>
            </a:pPr>
            <a:r>
              <a:rPr lang="en-US" b="1" dirty="0">
                <a:latin typeface="Gill Sans MT" panose="020B0502020104020203" pitchFamily="34" charset="0"/>
              </a:rPr>
              <a:t>Residue and Tillage Management – Reduced Till </a:t>
            </a:r>
            <a:r>
              <a:rPr lang="en-US" sz="2800" u="sng" dirty="0">
                <a:latin typeface="Gill Sans MT" panose="020B0502020104020203" pitchFamily="34" charset="0"/>
                <a:hlinkClick r:id="rId9"/>
              </a:rPr>
              <a:t>(USDA NRCS CPS 345)</a:t>
            </a:r>
            <a:r>
              <a:rPr lang="en-US" sz="2800" dirty="0">
                <a:latin typeface="Gill Sans MT" panose="020B0502020104020203" pitchFamily="34" charset="0"/>
              </a:rPr>
              <a:t> </a:t>
            </a:r>
            <a:endParaRPr lang="en-US" dirty="0">
              <a:latin typeface="Gill Sans MT" panose="020B0502020104020203" pitchFamily="34" charset="0"/>
            </a:endParaRPr>
          </a:p>
          <a:p>
            <a:pPr>
              <a:buFont typeface="Wingdings" panose="05000000000000000000" pitchFamily="2" charset="2"/>
              <a:buChar char="§"/>
            </a:pPr>
            <a:r>
              <a:rPr lang="en-US" b="1" dirty="0">
                <a:latin typeface="Gill Sans MT" panose="020B0502020104020203" pitchFamily="34" charset="0"/>
              </a:rPr>
              <a:t>Whole Orchard Recycling</a:t>
            </a:r>
          </a:p>
          <a:p>
            <a:pPr>
              <a:buFont typeface="Wingdings" panose="05000000000000000000" pitchFamily="2" charset="2"/>
              <a:buChar char="§"/>
            </a:pPr>
            <a:r>
              <a:rPr lang="en-US" b="1" dirty="0">
                <a:latin typeface="Gill Sans MT" panose="020B0502020104020203" pitchFamily="34" charset="0"/>
              </a:rPr>
              <a:t>Windbreak/Shelterbelt Establishment </a:t>
            </a:r>
            <a:r>
              <a:rPr lang="en-US" sz="2800" u="sng" dirty="0">
                <a:latin typeface="Gill Sans MT" panose="020B0502020104020203" pitchFamily="34" charset="0"/>
                <a:hlinkClick r:id="rId10"/>
              </a:rPr>
              <a:t>(USDA NRCS CPS 380)</a:t>
            </a:r>
            <a:endParaRPr lang="en-US" dirty="0">
              <a:latin typeface="Gill Sans MT" panose="020B0502020104020203" pitchFamily="34" charset="0"/>
            </a:endParaRPr>
          </a:p>
          <a:p>
            <a:pPr marL="457200" lvl="1" indent="0">
              <a:buNone/>
            </a:pPr>
            <a:endParaRPr lang="en-US" dirty="0"/>
          </a:p>
        </p:txBody>
      </p:sp>
    </p:spTree>
    <p:extLst>
      <p:ext uri="{BB962C8B-B14F-4D97-AF65-F5344CB8AC3E}">
        <p14:creationId xmlns:p14="http://schemas.microsoft.com/office/powerpoint/2010/main" val="153045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3B20-EE7D-495D-936B-6D6A17A3CC6F}"/>
              </a:ext>
            </a:extLst>
          </p:cNvPr>
          <p:cNvSpPr>
            <a:spLocks noGrp="1"/>
          </p:cNvSpPr>
          <p:nvPr>
            <p:ph type="title"/>
          </p:nvPr>
        </p:nvSpPr>
        <p:spPr>
          <a:solidFill>
            <a:srgbClr val="EE972E"/>
          </a:solidFill>
          <a:ln>
            <a:solidFill>
              <a:schemeClr val="accent2">
                <a:lumMod val="60000"/>
                <a:lumOff val="40000"/>
              </a:schemeClr>
            </a:solidFill>
          </a:ln>
        </p:spPr>
        <p:txBody>
          <a:bodyPr/>
          <a:lstStyle/>
          <a:p>
            <a:pPr algn="ctr"/>
            <a:r>
              <a:rPr lang="en-US" dirty="0">
                <a:highlight>
                  <a:srgbClr val="EE972E"/>
                </a:highlight>
                <a:latin typeface="Gill Sans MT" panose="020B0502020104020203" pitchFamily="34" charset="0"/>
              </a:rPr>
              <a:t>HSP Management Practices Cropland</a:t>
            </a:r>
            <a:endParaRPr lang="en-US" dirty="0"/>
          </a:p>
        </p:txBody>
      </p:sp>
      <p:sp>
        <p:nvSpPr>
          <p:cNvPr id="3" name="Content Placeholder 2">
            <a:extLst>
              <a:ext uri="{FF2B5EF4-FFF2-40B4-BE49-F238E27FC236}">
                <a16:creationId xmlns:a16="http://schemas.microsoft.com/office/drawing/2014/main" id="{76BF7149-3643-4FE7-8411-96A1956F45A9}"/>
              </a:ext>
            </a:extLst>
          </p:cNvPr>
          <p:cNvSpPr>
            <a:spLocks noGrp="1"/>
          </p:cNvSpPr>
          <p:nvPr>
            <p:ph idx="1"/>
          </p:nvPr>
        </p:nvSpPr>
        <p:spPr>
          <a:xfrm>
            <a:off x="838200" y="1825625"/>
            <a:ext cx="5101206" cy="4351338"/>
          </a:xfrm>
        </p:spPr>
        <p:txBody>
          <a:bodyPr>
            <a:normAutofit fontScale="70000" lnSpcReduction="20000"/>
          </a:bodyPr>
          <a:lstStyle/>
          <a:p>
            <a:r>
              <a:rPr lang="en-US" dirty="0">
                <a:latin typeface="Gill Sans MT" panose="020B0502020104020203" pitchFamily="34" charset="0"/>
              </a:rPr>
              <a:t>Alley cropping (NRCS CPS 311)</a:t>
            </a:r>
          </a:p>
          <a:p>
            <a:r>
              <a:rPr lang="en-US" dirty="0">
                <a:latin typeface="Gill Sans MT" panose="020B0502020104020203" pitchFamily="34" charset="0"/>
              </a:rPr>
              <a:t>Compost application (CDFA)</a:t>
            </a:r>
          </a:p>
          <a:p>
            <a:r>
              <a:rPr lang="en-US" dirty="0">
                <a:latin typeface="Gill Sans MT" panose="020B0502020104020203" pitchFamily="34" charset="0"/>
              </a:rPr>
              <a:t>Conservation cover (NRCS CPS 327)</a:t>
            </a:r>
          </a:p>
          <a:p>
            <a:r>
              <a:rPr lang="en-US" dirty="0">
                <a:latin typeface="Gill Sans MT" panose="020B0502020104020203" pitchFamily="34" charset="0"/>
              </a:rPr>
              <a:t>Conservation crop rotation (NRCS CPS 328)</a:t>
            </a:r>
          </a:p>
          <a:p>
            <a:r>
              <a:rPr lang="en-US" dirty="0">
                <a:latin typeface="Gill Sans MT" panose="020B0502020104020203" pitchFamily="34" charset="0"/>
              </a:rPr>
              <a:t>Contour buffer strips (NRCS CPS 332)</a:t>
            </a:r>
          </a:p>
          <a:p>
            <a:r>
              <a:rPr lang="en-US" dirty="0">
                <a:latin typeface="Gill Sans MT" panose="020B0502020104020203" pitchFamily="34" charset="0"/>
              </a:rPr>
              <a:t>Cover crop (NRCS CPS 340)</a:t>
            </a:r>
          </a:p>
          <a:p>
            <a:r>
              <a:rPr lang="en-US" dirty="0">
                <a:latin typeface="Gill Sans MT" panose="020B0502020104020203" pitchFamily="34" charset="0"/>
              </a:rPr>
              <a:t>Field border (NRCS CPS 386)</a:t>
            </a:r>
          </a:p>
          <a:p>
            <a:r>
              <a:rPr lang="en-US" dirty="0">
                <a:latin typeface="Gill Sans MT" panose="020B0502020104020203" pitchFamily="34" charset="0"/>
              </a:rPr>
              <a:t>Filter strip (NRCS CPS 393)</a:t>
            </a:r>
          </a:p>
          <a:p>
            <a:r>
              <a:rPr lang="en-US" dirty="0">
                <a:latin typeface="Gill Sans MT" panose="020B0502020104020203" pitchFamily="34" charset="0"/>
              </a:rPr>
              <a:t>Forage and biomass planting (NRCS CPS 512)</a:t>
            </a:r>
          </a:p>
          <a:p>
            <a:r>
              <a:rPr lang="en-US" dirty="0">
                <a:latin typeface="Gill Sans MT" panose="020B0502020104020203" pitchFamily="34" charset="0"/>
              </a:rPr>
              <a:t>Grassed waterway (NRCS CPS 412)</a:t>
            </a:r>
          </a:p>
          <a:p>
            <a:r>
              <a:rPr lang="en-US" dirty="0">
                <a:latin typeface="Gill Sans MT" panose="020B0502020104020203" pitchFamily="34" charset="0"/>
              </a:rPr>
              <a:t>Hedgerow planting (NRCS CPS 422</a:t>
            </a:r>
          </a:p>
          <a:p>
            <a:endParaRPr lang="en-US" dirty="0"/>
          </a:p>
          <a:p>
            <a:endParaRPr lang="en-US" dirty="0"/>
          </a:p>
        </p:txBody>
      </p:sp>
      <p:sp>
        <p:nvSpPr>
          <p:cNvPr id="4" name="TextBox 3">
            <a:extLst>
              <a:ext uri="{FF2B5EF4-FFF2-40B4-BE49-F238E27FC236}">
                <a16:creationId xmlns:a16="http://schemas.microsoft.com/office/drawing/2014/main" id="{1A683305-8A81-4538-A7D2-00DB04C215A2}"/>
              </a:ext>
            </a:extLst>
          </p:cNvPr>
          <p:cNvSpPr txBox="1"/>
          <p:nvPr/>
        </p:nvSpPr>
        <p:spPr>
          <a:xfrm>
            <a:off x="5939406" y="1690688"/>
            <a:ext cx="5215159"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Gill Sans MT" panose="020B0502020104020203" pitchFamily="34" charset="0"/>
              </a:rPr>
              <a:t>Herbaceous wind barrier (NRCS CPS 603</a:t>
            </a:r>
          </a:p>
          <a:p>
            <a:pPr marL="285750" indent="-285750">
              <a:buFont typeface="Arial" panose="020B0604020202020204" pitchFamily="34" charset="0"/>
              <a:buChar char="•"/>
            </a:pPr>
            <a:r>
              <a:rPr lang="en-US" sz="2000" dirty="0">
                <a:latin typeface="Gill Sans MT" panose="020B0502020104020203" pitchFamily="34" charset="0"/>
              </a:rPr>
              <a:t>Mulching (NRCS CPS 484)</a:t>
            </a:r>
          </a:p>
          <a:p>
            <a:pPr marL="285750" indent="-285750">
              <a:buFont typeface="Arial" panose="020B0604020202020204" pitchFamily="34" charset="0"/>
              <a:buChar char="•"/>
            </a:pPr>
            <a:r>
              <a:rPr lang="en-US" sz="2000" dirty="0">
                <a:latin typeface="Gill Sans MT" panose="020B0502020104020203" pitchFamily="34" charset="0"/>
              </a:rPr>
              <a:t>Multistory cropping (NRCS CPS 379)</a:t>
            </a:r>
          </a:p>
          <a:p>
            <a:pPr marL="285750" indent="-285750">
              <a:buFont typeface="Arial" panose="020B0604020202020204" pitchFamily="34" charset="0"/>
              <a:buChar char="•"/>
            </a:pPr>
            <a:r>
              <a:rPr lang="en-US" sz="2000" dirty="0">
                <a:latin typeface="Gill Sans MT" panose="020B0502020104020203" pitchFamily="34" charset="0"/>
              </a:rPr>
              <a:t>Nutrient management (NRCS CPS 590</a:t>
            </a:r>
          </a:p>
          <a:p>
            <a:pPr marL="285750" indent="-285750">
              <a:buFont typeface="Arial" panose="020B0604020202020204" pitchFamily="34" charset="0"/>
              <a:buChar char="•"/>
            </a:pPr>
            <a:r>
              <a:rPr lang="en-US" sz="2000" dirty="0">
                <a:latin typeface="Gill Sans MT" panose="020B0502020104020203" pitchFamily="34" charset="0"/>
              </a:rPr>
              <a:t>Residue tillage management (NRCS CPS 329)</a:t>
            </a:r>
          </a:p>
          <a:p>
            <a:pPr marL="285750" indent="-285750">
              <a:buFont typeface="Arial" panose="020B0604020202020204" pitchFamily="34" charset="0"/>
              <a:buChar char="•"/>
            </a:pPr>
            <a:r>
              <a:rPr lang="en-US" sz="2000" dirty="0">
                <a:latin typeface="Gill Sans MT" panose="020B0502020104020203" pitchFamily="34" charset="0"/>
              </a:rPr>
              <a:t>Riparian forest buffer (NRCS CPS 391)</a:t>
            </a:r>
          </a:p>
          <a:p>
            <a:pPr marL="285750" indent="-285750">
              <a:buFont typeface="Arial" panose="020B0604020202020204" pitchFamily="34" charset="0"/>
              <a:buChar char="•"/>
            </a:pPr>
            <a:r>
              <a:rPr lang="en-US" sz="2000" dirty="0">
                <a:latin typeface="Gill Sans MT" panose="020B0502020104020203" pitchFamily="34" charset="0"/>
              </a:rPr>
              <a:t>Riparian herbaceous cover (NRCS CPS 390)</a:t>
            </a:r>
          </a:p>
          <a:p>
            <a:pPr marL="285750" indent="-285750">
              <a:buFont typeface="Arial" panose="020B0604020202020204" pitchFamily="34" charset="0"/>
              <a:buChar char="•"/>
            </a:pPr>
            <a:r>
              <a:rPr lang="en-US" sz="2000" dirty="0">
                <a:latin typeface="Gill Sans MT" panose="020B0502020104020203" pitchFamily="34" charset="0"/>
              </a:rPr>
              <a:t>Strip cropping (NRCS CPS 585)</a:t>
            </a:r>
          </a:p>
          <a:p>
            <a:pPr marL="285750" indent="-285750">
              <a:buFont typeface="Arial" panose="020B0604020202020204" pitchFamily="34" charset="0"/>
              <a:buChar char="•"/>
            </a:pPr>
            <a:r>
              <a:rPr lang="en-US" sz="2000" dirty="0">
                <a:latin typeface="Gill Sans MT" panose="020B0502020104020203" pitchFamily="34" charset="0"/>
              </a:rPr>
              <a:t>Tree/Shrub establishment (NRCS CPS 612</a:t>
            </a:r>
          </a:p>
          <a:p>
            <a:pPr marL="285750" indent="-285750">
              <a:buFont typeface="Arial" panose="020B0604020202020204" pitchFamily="34" charset="0"/>
              <a:buChar char="•"/>
            </a:pPr>
            <a:r>
              <a:rPr lang="en-US" sz="2000" dirty="0">
                <a:latin typeface="Gill Sans MT" panose="020B0502020104020203" pitchFamily="34" charset="0"/>
              </a:rPr>
              <a:t>Vegetative barriers (NRCS CPS 601)</a:t>
            </a:r>
          </a:p>
          <a:p>
            <a:pPr marL="285750" indent="-285750">
              <a:buFont typeface="Arial" panose="020B0604020202020204" pitchFamily="34" charset="0"/>
              <a:buChar char="•"/>
            </a:pPr>
            <a:r>
              <a:rPr lang="en-US" sz="2000" dirty="0">
                <a:latin typeface="Gill Sans MT" panose="020B0502020104020203" pitchFamily="34" charset="0"/>
              </a:rPr>
              <a:t>Windbreak/Shelterbelt establishment (NRCS CPS 380)</a:t>
            </a:r>
          </a:p>
          <a:p>
            <a:endParaRPr lang="en-US" dirty="0"/>
          </a:p>
        </p:txBody>
      </p:sp>
    </p:spTree>
    <p:extLst>
      <p:ext uri="{BB962C8B-B14F-4D97-AF65-F5344CB8AC3E}">
        <p14:creationId xmlns:p14="http://schemas.microsoft.com/office/powerpoint/2010/main" val="321584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7F61-70AB-4DC2-87B5-E3A66B695B02}"/>
              </a:ext>
            </a:extLst>
          </p:cNvPr>
          <p:cNvSpPr>
            <a:spLocks noGrp="1"/>
          </p:cNvSpPr>
          <p:nvPr>
            <p:ph type="title"/>
          </p:nvPr>
        </p:nvSpPr>
        <p:spPr>
          <a:solidFill>
            <a:srgbClr val="EE972E"/>
          </a:solidFill>
        </p:spPr>
        <p:txBody>
          <a:bodyPr/>
          <a:lstStyle/>
          <a:p>
            <a:pPr algn="ctr"/>
            <a:r>
              <a:rPr lang="en-US" dirty="0">
                <a:highlight>
                  <a:srgbClr val="EE972E"/>
                </a:highlight>
                <a:latin typeface="Gill Sans MT" panose="020B0502020104020203" pitchFamily="34" charset="0"/>
              </a:rPr>
              <a:t>HSP Management Practices Grazing Land</a:t>
            </a:r>
            <a:endParaRPr lang="en-US" dirty="0"/>
          </a:p>
        </p:txBody>
      </p:sp>
      <p:sp>
        <p:nvSpPr>
          <p:cNvPr id="3" name="Content Placeholder 2">
            <a:extLst>
              <a:ext uri="{FF2B5EF4-FFF2-40B4-BE49-F238E27FC236}">
                <a16:creationId xmlns:a16="http://schemas.microsoft.com/office/drawing/2014/main" id="{EFAF311F-E9FB-4A67-BC8B-EC159090CA59}"/>
              </a:ext>
            </a:extLst>
          </p:cNvPr>
          <p:cNvSpPr>
            <a:spLocks noGrp="1"/>
          </p:cNvSpPr>
          <p:nvPr>
            <p:ph idx="1"/>
          </p:nvPr>
        </p:nvSpPr>
        <p:spPr/>
        <p:txBody>
          <a:bodyPr/>
          <a:lstStyle/>
          <a:p>
            <a:r>
              <a:rPr lang="en-US" dirty="0">
                <a:latin typeface="Gill Sans MT" panose="020B0502020104020203" pitchFamily="34" charset="0"/>
              </a:rPr>
              <a:t>Compost application to grassland (CDFA)</a:t>
            </a:r>
          </a:p>
          <a:p>
            <a:r>
              <a:rPr lang="en-US" dirty="0">
                <a:latin typeface="Gill Sans MT" panose="020B0502020104020203" pitchFamily="34" charset="0"/>
              </a:rPr>
              <a:t>Hedgerow planting (NRCS CPS 422)</a:t>
            </a:r>
          </a:p>
          <a:p>
            <a:r>
              <a:rPr lang="en-US" dirty="0">
                <a:latin typeface="Gill Sans MT" panose="020B0502020104020203" pitchFamily="34" charset="0"/>
              </a:rPr>
              <a:t>Prescribed grazing (NRCS CPS 528)</a:t>
            </a:r>
          </a:p>
          <a:p>
            <a:r>
              <a:rPr lang="en-US" dirty="0">
                <a:latin typeface="Gill Sans MT" panose="020B0502020104020203" pitchFamily="34" charset="0"/>
              </a:rPr>
              <a:t>Range planting (NRCS CPS 550)</a:t>
            </a:r>
          </a:p>
          <a:p>
            <a:r>
              <a:rPr lang="en-US" dirty="0">
                <a:latin typeface="Gill Sans MT" panose="020B0502020104020203" pitchFamily="34" charset="0"/>
              </a:rPr>
              <a:t>Riparian forest buffer (NRCS CPS 391)</a:t>
            </a:r>
          </a:p>
          <a:p>
            <a:r>
              <a:rPr lang="en-US" dirty="0" err="1">
                <a:latin typeface="Gill Sans MT" panose="020B0502020104020203" pitchFamily="34" charset="0"/>
              </a:rPr>
              <a:t>Silvopasture</a:t>
            </a:r>
            <a:r>
              <a:rPr lang="en-US" dirty="0">
                <a:latin typeface="Gill Sans MT" panose="020B0502020104020203" pitchFamily="34" charset="0"/>
              </a:rPr>
              <a:t> (NRCS CPS 381)</a:t>
            </a:r>
          </a:p>
          <a:p>
            <a:r>
              <a:rPr lang="en-US" dirty="0">
                <a:latin typeface="Gill Sans MT" panose="020B0502020104020203" pitchFamily="34" charset="0"/>
              </a:rPr>
              <a:t>Tree/shrub establishment (NRCS CPS 612)</a:t>
            </a:r>
          </a:p>
          <a:p>
            <a:r>
              <a:rPr lang="en-US" dirty="0">
                <a:latin typeface="Gill Sans MT" panose="020B0502020104020203" pitchFamily="34" charset="0"/>
              </a:rPr>
              <a:t>Windbreak/Shelterbelt establishment (NRCS CPS 380)</a:t>
            </a:r>
          </a:p>
        </p:txBody>
      </p:sp>
    </p:spTree>
    <p:extLst>
      <p:ext uri="{BB962C8B-B14F-4D97-AF65-F5344CB8AC3E}">
        <p14:creationId xmlns:p14="http://schemas.microsoft.com/office/powerpoint/2010/main" val="4122547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3500" dirty="0">
                <a:latin typeface="Gill Sans MT" panose="020B0502020104020203" pitchFamily="34" charset="0"/>
              </a:rPr>
              <a:t>NON-OVERLAPPING PRACTICES</a:t>
            </a:r>
            <a:endParaRPr lang="en-US" sz="3500" dirty="0"/>
          </a:p>
        </p:txBody>
      </p:sp>
      <p:sp>
        <p:nvSpPr>
          <p:cNvPr id="3" name="Content Placeholder 2">
            <a:extLst>
              <a:ext uri="{FF2B5EF4-FFF2-40B4-BE49-F238E27FC236}">
                <a16:creationId xmlns:a16="http://schemas.microsoft.com/office/drawing/2014/main" id="{C69B26A4-62AF-4CB4-AC3B-17927077EA55}"/>
              </a:ext>
            </a:extLst>
          </p:cNvPr>
          <p:cNvSpPr>
            <a:spLocks noGrp="1"/>
          </p:cNvSpPr>
          <p:nvPr>
            <p:ph idx="1"/>
          </p:nvPr>
        </p:nvSpPr>
        <p:spPr>
          <a:xfrm>
            <a:off x="980113" y="1525049"/>
            <a:ext cx="10276466" cy="5180551"/>
          </a:xfrm>
        </p:spPr>
        <p:txBody>
          <a:bodyPr>
            <a:noAutofit/>
          </a:bodyPr>
          <a:lstStyle/>
          <a:p>
            <a:pPr marL="0" indent="0">
              <a:lnSpc>
                <a:spcPct val="100000"/>
              </a:lnSpc>
              <a:spcBef>
                <a:spcPts val="0"/>
              </a:spcBef>
              <a:buNone/>
            </a:pPr>
            <a:r>
              <a:rPr lang="en-US" sz="2000" b="1" dirty="0">
                <a:latin typeface="Gill Sans MT" panose="020B0502020104020203" pitchFamily="34" charset="0"/>
              </a:rPr>
              <a:t>Practices in the same group cannot be implemented on the exact same land area or field, i.e., cannot overlap. </a:t>
            </a:r>
          </a:p>
          <a:p>
            <a:pPr marL="457200">
              <a:lnSpc>
                <a:spcPct val="100000"/>
              </a:lnSpc>
              <a:spcBef>
                <a:spcPts val="600"/>
              </a:spcBef>
              <a:buFont typeface="Wingdings" panose="05000000000000000000" pitchFamily="2" charset="2"/>
              <a:buChar char="§"/>
            </a:pPr>
            <a:r>
              <a:rPr lang="en-US" sz="1800" dirty="0">
                <a:latin typeface="Gill Sans MT" panose="020B0502020104020203" pitchFamily="34" charset="0"/>
              </a:rPr>
              <a:t>Group I  </a:t>
            </a:r>
          </a:p>
          <a:p>
            <a:pPr marL="914400" lvl="2">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Cover Crop </a:t>
            </a:r>
            <a:r>
              <a:rPr lang="en-US" sz="1800" u="sng" dirty="0">
                <a:latin typeface="Gill Sans MT" panose="020B0502020104020203" pitchFamily="34" charset="0"/>
                <a:hlinkClick r:id="rId2"/>
              </a:rPr>
              <a:t>(USDA NRCS CPS 340)</a:t>
            </a:r>
            <a:endParaRPr lang="en-US" sz="1800" dirty="0">
              <a:latin typeface="Gill Sans MT" panose="020B0502020104020203" pitchFamily="34" charset="0"/>
            </a:endParaRPr>
          </a:p>
          <a:p>
            <a:pPr marL="914400" lvl="2">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Conservation Crop Rotation (</a:t>
            </a:r>
            <a:r>
              <a:rPr lang="en-US" sz="1800" u="sng" dirty="0">
                <a:latin typeface="Gill Sans MT" panose="020B0502020104020203" pitchFamily="34" charset="0"/>
                <a:hlinkClick r:id="rId3"/>
              </a:rPr>
              <a:t>USDA NRCS CPS 328</a:t>
            </a:r>
            <a:r>
              <a:rPr lang="en-US" sz="1800" dirty="0">
                <a:latin typeface="Gill Sans MT" panose="020B0502020104020203" pitchFamily="34" charset="0"/>
              </a:rPr>
              <a:t>)</a:t>
            </a:r>
          </a:p>
          <a:p>
            <a:pPr marL="914400" lvl="2">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Strip Cropping (</a:t>
            </a:r>
            <a:r>
              <a:rPr lang="en-US" sz="1800" u="sng" dirty="0">
                <a:latin typeface="Gill Sans MT" panose="020B0502020104020203" pitchFamily="34" charset="0"/>
                <a:hlinkClick r:id="rId4"/>
              </a:rPr>
              <a:t>USDA NRCS CPS 585</a:t>
            </a:r>
            <a:r>
              <a:rPr lang="en-US" sz="1800" dirty="0">
                <a:latin typeface="Gill Sans MT" panose="020B0502020104020203" pitchFamily="34" charset="0"/>
              </a:rPr>
              <a:t>)</a:t>
            </a:r>
          </a:p>
          <a:p>
            <a:pPr marL="457200">
              <a:lnSpc>
                <a:spcPct val="100000"/>
              </a:lnSpc>
              <a:spcBef>
                <a:spcPts val="600"/>
              </a:spcBef>
              <a:buFont typeface="Wingdings" panose="05000000000000000000" pitchFamily="2" charset="2"/>
              <a:buChar char="§"/>
            </a:pPr>
            <a:r>
              <a:rPr lang="en-US" sz="1800" dirty="0">
                <a:latin typeface="Gill Sans MT" panose="020B0502020104020203" pitchFamily="34" charset="0"/>
              </a:rPr>
              <a:t>Group II:</a:t>
            </a:r>
          </a:p>
          <a:p>
            <a:pPr marL="914400" lvl="1">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Residue and Tillage Management – No-Till </a:t>
            </a:r>
            <a:r>
              <a:rPr lang="en-US" sz="1800" u="sng" dirty="0">
                <a:latin typeface="Gill Sans MT" panose="020B0502020104020203" pitchFamily="34" charset="0"/>
                <a:hlinkClick r:id="rId5"/>
              </a:rPr>
              <a:t>(USDA NRCS CPS 329)</a:t>
            </a:r>
            <a:endParaRPr lang="en-US" sz="1800" dirty="0">
              <a:latin typeface="Gill Sans MT" panose="020B0502020104020203" pitchFamily="34" charset="0"/>
            </a:endParaRPr>
          </a:p>
          <a:p>
            <a:pPr marL="914400" lvl="1">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Residue and Tillage Management − Reduced Till </a:t>
            </a:r>
            <a:r>
              <a:rPr lang="en-US" sz="1800" u="sng" dirty="0">
                <a:latin typeface="Gill Sans MT" panose="020B0502020104020203" pitchFamily="34" charset="0"/>
                <a:hlinkClick r:id="rId6"/>
              </a:rPr>
              <a:t>(USDA NRCS CPS 345)</a:t>
            </a:r>
            <a:r>
              <a:rPr lang="en-US" sz="1800" dirty="0">
                <a:latin typeface="Gill Sans MT" panose="020B0502020104020203" pitchFamily="34" charset="0"/>
              </a:rPr>
              <a:t> </a:t>
            </a:r>
          </a:p>
          <a:p>
            <a:pPr marL="457200">
              <a:lnSpc>
                <a:spcPct val="100000"/>
              </a:lnSpc>
              <a:spcBef>
                <a:spcPts val="600"/>
              </a:spcBef>
              <a:buFont typeface="Wingdings" panose="05000000000000000000" pitchFamily="2" charset="2"/>
              <a:buChar char="§"/>
            </a:pPr>
            <a:r>
              <a:rPr lang="en-US" sz="1800" dirty="0">
                <a:latin typeface="Gill Sans MT" panose="020B0502020104020203" pitchFamily="34" charset="0"/>
              </a:rPr>
              <a:t>Group III: </a:t>
            </a:r>
          </a:p>
          <a:p>
            <a:pPr marL="685800" indent="0">
              <a:lnSpc>
                <a:spcPct val="100000"/>
              </a:lnSpc>
              <a:spcBef>
                <a:spcPts val="0"/>
              </a:spcBef>
              <a:buSzPct val="50000"/>
              <a:buNone/>
            </a:pPr>
            <a:r>
              <a:rPr lang="en-US" sz="1800" dirty="0">
                <a:latin typeface="Gill Sans MT" panose="020B0502020104020203" pitchFamily="34" charset="0"/>
              </a:rPr>
              <a:t>Compost Application: Compost is either </a:t>
            </a:r>
          </a:p>
          <a:p>
            <a:pPr marL="914400" lvl="1">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Purchased from a Certified Facility </a:t>
            </a:r>
          </a:p>
          <a:p>
            <a:pPr marL="914400" lvl="1">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On-farm Produced Compost</a:t>
            </a:r>
          </a:p>
          <a:p>
            <a:pPr marL="457200">
              <a:lnSpc>
                <a:spcPct val="100000"/>
              </a:lnSpc>
              <a:spcBef>
                <a:spcPts val="600"/>
              </a:spcBef>
              <a:buFont typeface="Wingdings" panose="05000000000000000000" pitchFamily="2" charset="2"/>
              <a:buChar char="§"/>
            </a:pPr>
            <a:r>
              <a:rPr lang="en-US" sz="1800" dirty="0">
                <a:latin typeface="Gill Sans MT" panose="020B0502020104020203" pitchFamily="34" charset="0"/>
              </a:rPr>
              <a:t>Group IV: </a:t>
            </a:r>
          </a:p>
          <a:p>
            <a:pPr marL="971550" lvl="0" indent="-285750">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Alley Cropping (</a:t>
            </a:r>
            <a:r>
              <a:rPr lang="en-US" sz="1800" u="sng" dirty="0">
                <a:latin typeface="Gill Sans MT" panose="020B0502020104020203" pitchFamily="34" charset="0"/>
                <a:hlinkClick r:id="rId7"/>
              </a:rPr>
              <a:t>USDA NRCS CPS 311</a:t>
            </a:r>
            <a:r>
              <a:rPr lang="en-US" sz="1800" dirty="0">
                <a:latin typeface="Gill Sans MT" panose="020B0502020104020203" pitchFamily="34" charset="0"/>
              </a:rPr>
              <a:t>)</a:t>
            </a:r>
          </a:p>
          <a:p>
            <a:pPr marL="971550" lvl="0" indent="-285750">
              <a:lnSpc>
                <a:spcPct val="100000"/>
              </a:lnSpc>
              <a:spcBef>
                <a:spcPts val="0"/>
              </a:spcBef>
              <a:buSzPct val="50000"/>
              <a:buFont typeface="Wingdings" panose="05000000000000000000" pitchFamily="2" charset="2"/>
              <a:buChar char="q"/>
            </a:pPr>
            <a:r>
              <a:rPr lang="en-US" sz="1800" dirty="0">
                <a:latin typeface="Gill Sans MT" panose="020B0502020104020203" pitchFamily="34" charset="0"/>
              </a:rPr>
              <a:t>Multi-story Cropping (</a:t>
            </a:r>
            <a:r>
              <a:rPr lang="en-US" sz="1800" u="sng" dirty="0">
                <a:latin typeface="Gill Sans MT" panose="020B0502020104020203" pitchFamily="34" charset="0"/>
                <a:hlinkClick r:id="rId8"/>
              </a:rPr>
              <a:t>USDA NRCS CPS 379</a:t>
            </a:r>
            <a:r>
              <a:rPr lang="en-US" sz="1800" dirty="0">
                <a:latin typeface="Gill Sans MT" panose="020B0502020104020203" pitchFamily="34" charset="0"/>
              </a:rPr>
              <a:t>)</a:t>
            </a:r>
          </a:p>
          <a:p>
            <a:pPr marL="0" indent="0">
              <a:lnSpc>
                <a:spcPct val="120000"/>
              </a:lnSpc>
              <a:spcBef>
                <a:spcPts val="600"/>
              </a:spcBef>
              <a:buNone/>
            </a:pPr>
            <a:endParaRPr lang="en-US" sz="1800" dirty="0">
              <a:latin typeface="Gill Sans MT" panose="020B0502020104020203" pitchFamily="34" charset="0"/>
            </a:endParaRPr>
          </a:p>
        </p:txBody>
      </p:sp>
    </p:spTree>
    <p:extLst>
      <p:ext uri="{BB962C8B-B14F-4D97-AF65-F5344CB8AC3E}">
        <p14:creationId xmlns:p14="http://schemas.microsoft.com/office/powerpoint/2010/main" val="243103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PROJECT DURATION</a:t>
            </a:r>
            <a:endParaRPr lang="en-US" sz="4000" dirty="0"/>
          </a:p>
        </p:txBody>
      </p:sp>
      <p:graphicFrame>
        <p:nvGraphicFramePr>
          <p:cNvPr id="4" name="Content Placeholder 3">
            <a:extLst>
              <a:ext uri="{FF2B5EF4-FFF2-40B4-BE49-F238E27FC236}">
                <a16:creationId xmlns:a16="http://schemas.microsoft.com/office/drawing/2014/main" id="{F53CB12A-BB2B-450B-A94B-CBA5F39FD565}"/>
              </a:ext>
            </a:extLst>
          </p:cNvPr>
          <p:cNvGraphicFramePr>
            <a:graphicFrameLocks noGrp="1"/>
          </p:cNvGraphicFramePr>
          <p:nvPr>
            <p:ph idx="1"/>
            <p:extLst>
              <p:ext uri="{D42A27DB-BD31-4B8C-83A1-F6EECF244321}">
                <p14:modId xmlns:p14="http://schemas.microsoft.com/office/powerpoint/2010/main" val="367054753"/>
              </p:ext>
            </p:extLst>
          </p:nvPr>
        </p:nvGraphicFramePr>
        <p:xfrm>
          <a:off x="838200" y="1921079"/>
          <a:ext cx="10515599" cy="3976072"/>
        </p:xfrm>
        <a:graphic>
          <a:graphicData uri="http://schemas.openxmlformats.org/drawingml/2006/table">
            <a:tbl>
              <a:tblPr firstRow="1" firstCol="1" bandRow="1">
                <a:tableStyleId>{B301B821-A1FF-4177-AEE7-76D212191A09}</a:tableStyleId>
              </a:tblPr>
              <a:tblGrid>
                <a:gridCol w="1390492">
                  <a:extLst>
                    <a:ext uri="{9D8B030D-6E8A-4147-A177-3AD203B41FA5}">
                      <a16:colId xmlns:a16="http://schemas.microsoft.com/office/drawing/2014/main" val="401586091"/>
                    </a:ext>
                  </a:extLst>
                </a:gridCol>
                <a:gridCol w="4997082">
                  <a:extLst>
                    <a:ext uri="{9D8B030D-6E8A-4147-A177-3AD203B41FA5}">
                      <a16:colId xmlns:a16="http://schemas.microsoft.com/office/drawing/2014/main" val="715673831"/>
                    </a:ext>
                  </a:extLst>
                </a:gridCol>
                <a:gridCol w="4128025">
                  <a:extLst>
                    <a:ext uri="{9D8B030D-6E8A-4147-A177-3AD203B41FA5}">
                      <a16:colId xmlns:a16="http://schemas.microsoft.com/office/drawing/2014/main" val="881635234"/>
                    </a:ext>
                  </a:extLst>
                </a:gridCol>
              </a:tblGrid>
              <a:tr h="1359016">
                <a:tc>
                  <a:txBody>
                    <a:bodyPr/>
                    <a:lstStyle/>
                    <a:p>
                      <a:pPr marL="0" marR="0" algn="ctr">
                        <a:lnSpc>
                          <a:spcPct val="150000"/>
                        </a:lnSpc>
                        <a:spcBef>
                          <a:spcPts val="0"/>
                        </a:spcBef>
                        <a:spcAft>
                          <a:spcPts val="0"/>
                        </a:spcAft>
                      </a:pPr>
                      <a:r>
                        <a:rPr lang="en-US" sz="2400" b="1" dirty="0">
                          <a:solidFill>
                            <a:schemeClr val="tx1"/>
                          </a:solidFill>
                          <a:effectLst/>
                          <a:latin typeface="Gill Sans MT" panose="020B0502020104020203" pitchFamily="34" charset="0"/>
                        </a:rPr>
                        <a:t>Project Year</a:t>
                      </a:r>
                      <a:endParaRPr lang="en-US" sz="24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nchor="ctr">
                    <a:solidFill>
                      <a:srgbClr val="F0A346"/>
                    </a:solidFill>
                  </a:tcPr>
                </a:tc>
                <a:tc>
                  <a:txBody>
                    <a:bodyPr/>
                    <a:lstStyle/>
                    <a:p>
                      <a:pPr marL="0" marR="0" algn="ctr">
                        <a:lnSpc>
                          <a:spcPct val="150000"/>
                        </a:lnSpc>
                        <a:spcBef>
                          <a:spcPts val="0"/>
                        </a:spcBef>
                        <a:spcAft>
                          <a:spcPts val="0"/>
                        </a:spcAft>
                      </a:pPr>
                      <a:r>
                        <a:rPr lang="en-US" sz="2400" b="1" dirty="0">
                          <a:solidFill>
                            <a:schemeClr val="tx1"/>
                          </a:solidFill>
                          <a:effectLst/>
                          <a:latin typeface="Gill Sans MT" panose="020B0502020104020203" pitchFamily="34" charset="0"/>
                        </a:rPr>
                        <a:t>Duration of Project Year</a:t>
                      </a:r>
                      <a:endParaRPr lang="en-US" sz="24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nchor="ctr">
                    <a:solidFill>
                      <a:srgbClr val="F0A346"/>
                    </a:solidFill>
                  </a:tcPr>
                </a:tc>
                <a:tc>
                  <a:txBody>
                    <a:bodyPr/>
                    <a:lstStyle/>
                    <a:p>
                      <a:pPr marL="0" marR="0" algn="ctr">
                        <a:lnSpc>
                          <a:spcPct val="150000"/>
                        </a:lnSpc>
                        <a:spcBef>
                          <a:spcPts val="0"/>
                        </a:spcBef>
                        <a:spcAft>
                          <a:spcPts val="0"/>
                        </a:spcAft>
                      </a:pPr>
                      <a:r>
                        <a:rPr lang="en-US" sz="2400" b="1" dirty="0">
                          <a:solidFill>
                            <a:schemeClr val="tx1"/>
                          </a:solidFill>
                          <a:effectLst/>
                          <a:latin typeface="Gill Sans MT" panose="020B0502020104020203" pitchFamily="34" charset="0"/>
                        </a:rPr>
                        <a:t>Practice Implementation Must Begin No Later Than</a:t>
                      </a:r>
                      <a:endParaRPr lang="en-US" sz="24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nchor="ctr">
                    <a:solidFill>
                      <a:srgbClr val="F0A346"/>
                    </a:solidFill>
                  </a:tcPr>
                </a:tc>
                <a:extLst>
                  <a:ext uri="{0D108BD9-81ED-4DB2-BD59-A6C34878D82A}">
                    <a16:rowId xmlns:a16="http://schemas.microsoft.com/office/drawing/2014/main" val="2843935487"/>
                  </a:ext>
                </a:extLst>
              </a:tr>
              <a:tr h="792114">
                <a:tc>
                  <a:txBody>
                    <a:bodyPr/>
                    <a:lstStyle/>
                    <a:p>
                      <a:pPr marL="0" marR="0" algn="ctr">
                        <a:lnSpc>
                          <a:spcPct val="150000"/>
                        </a:lnSpc>
                        <a:spcBef>
                          <a:spcPts val="0"/>
                        </a:spcBef>
                        <a:spcAft>
                          <a:spcPts val="0"/>
                        </a:spcAft>
                      </a:pPr>
                      <a:r>
                        <a:rPr lang="en-US" sz="2400">
                          <a:effectLst/>
                          <a:latin typeface="Gill Sans MT" panose="020B0502020104020203" pitchFamily="34" charset="0"/>
                        </a:rPr>
                        <a:t>1</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Date of grant agreement – June 30, 2023</a:t>
                      </a:r>
                      <a:endParaRPr lang="en-US" sz="2400" dirty="0">
                        <a:effectLst/>
                        <a:latin typeface="Gill Sans MT" panose="020B0502020104020203"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ea typeface="Calibri" panose="020F0502020204030204" pitchFamily="34" charset="0"/>
                          <a:cs typeface="Times New Roman" panose="02020603050405020304" pitchFamily="18" charset="0"/>
                        </a:rPr>
                        <a:t>Dec 31, 2022</a:t>
                      </a:r>
                    </a:p>
                  </a:txBody>
                  <a:tcPr marL="68580" marR="68580" marT="0" marB="0" anchor="ctr"/>
                </a:tc>
                <a:extLst>
                  <a:ext uri="{0D108BD9-81ED-4DB2-BD59-A6C34878D82A}">
                    <a16:rowId xmlns:a16="http://schemas.microsoft.com/office/drawing/2014/main" val="2050285229"/>
                  </a:ext>
                </a:extLst>
              </a:tr>
              <a:tr h="792114">
                <a:tc>
                  <a:txBody>
                    <a:bodyPr/>
                    <a:lstStyle/>
                    <a:p>
                      <a:pPr marL="0" marR="0" algn="ctr">
                        <a:lnSpc>
                          <a:spcPct val="150000"/>
                        </a:lnSpc>
                        <a:spcBef>
                          <a:spcPts val="0"/>
                        </a:spcBef>
                        <a:spcAft>
                          <a:spcPts val="0"/>
                        </a:spcAft>
                      </a:pPr>
                      <a:r>
                        <a:rPr lang="en-US" sz="2400">
                          <a:effectLst/>
                          <a:latin typeface="Gill Sans MT" panose="020B0502020104020203" pitchFamily="34" charset="0"/>
                        </a:rPr>
                        <a:t>2</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ea typeface="Calibri" panose="020F0502020204030204" pitchFamily="34" charset="0"/>
                          <a:cs typeface="Times New Roman" panose="02020603050405020304" pitchFamily="18" charset="0"/>
                        </a:rPr>
                        <a:t>July1, 2023 – June 30, 2024</a:t>
                      </a:r>
                    </a:p>
                  </a:txBody>
                  <a:tcPr marL="68580" marR="68580" marT="0" marB="0" anchor="ctr"/>
                </a:tc>
                <a:tc>
                  <a:txBody>
                    <a:bodyPr/>
                    <a:lstStyle/>
                    <a:p>
                      <a:pPr marL="0" marR="0" algn="ctr">
                        <a:lnSpc>
                          <a:spcPct val="150000"/>
                        </a:lnSpc>
                        <a:spcBef>
                          <a:spcPts val="0"/>
                        </a:spcBef>
                        <a:spcAft>
                          <a:spcPts val="0"/>
                        </a:spcAft>
                      </a:pPr>
                      <a:r>
                        <a:rPr lang="en-US" sz="2400" kern="1200" dirty="0">
                          <a:solidFill>
                            <a:schemeClr val="dk1"/>
                          </a:solidFill>
                          <a:effectLst/>
                          <a:latin typeface="Gill Sans MT" panose="020B0502020104020203" pitchFamily="34" charset="0"/>
                          <a:ea typeface="+mn-ea"/>
                          <a:cs typeface="+mn-cs"/>
                        </a:rPr>
                        <a:t>Dec 31, 2023</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0241011"/>
                  </a:ext>
                </a:extLst>
              </a:tr>
              <a:tr h="792114">
                <a:tc>
                  <a:txBody>
                    <a:bodyPr/>
                    <a:lstStyle/>
                    <a:p>
                      <a:pPr marL="0" marR="0" algn="ctr">
                        <a:lnSpc>
                          <a:spcPct val="150000"/>
                        </a:lnSpc>
                        <a:spcBef>
                          <a:spcPts val="0"/>
                        </a:spcBef>
                        <a:spcAft>
                          <a:spcPts val="0"/>
                        </a:spcAft>
                      </a:pPr>
                      <a:r>
                        <a:rPr lang="en-US" sz="2400">
                          <a:effectLst/>
                          <a:latin typeface="Gill Sans MT" panose="020B0502020104020203" pitchFamily="34" charset="0"/>
                        </a:rPr>
                        <a:t>3</a:t>
                      </a:r>
                      <a:endParaRPr lang="en-US" sz="2400">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ea typeface="Calibri" panose="020F0502020204030204" pitchFamily="34" charset="0"/>
                          <a:cs typeface="Times New Roman" panose="02020603050405020304" pitchFamily="18" charset="0"/>
                        </a:rPr>
                        <a:t>July 1, 2024 – March 31, 2024</a:t>
                      </a:r>
                    </a:p>
                  </a:txBody>
                  <a:tcPr marL="68580" marR="68580" marT="0" marB="0" anchor="ctr"/>
                </a:tc>
                <a:tc>
                  <a:txBody>
                    <a:bodyPr/>
                    <a:lstStyle/>
                    <a:p>
                      <a:pPr marL="0" marR="0" algn="ctr">
                        <a:lnSpc>
                          <a:spcPct val="150000"/>
                        </a:lnSpc>
                        <a:spcBef>
                          <a:spcPts val="0"/>
                        </a:spcBef>
                        <a:spcAft>
                          <a:spcPts val="0"/>
                        </a:spcAft>
                      </a:pPr>
                      <a:r>
                        <a:rPr lang="en-US" sz="2400" kern="1200" dirty="0">
                          <a:solidFill>
                            <a:schemeClr val="dk1"/>
                          </a:solidFill>
                          <a:effectLst/>
                          <a:latin typeface="Gill Sans MT" panose="020B0502020104020203" pitchFamily="34" charset="0"/>
                          <a:ea typeface="+mn-ea"/>
                          <a:cs typeface="+mn-cs"/>
                        </a:rPr>
                        <a:t>Dec 31, 2024</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451275"/>
                  </a:ext>
                </a:extLst>
              </a:tr>
            </a:tbl>
          </a:graphicData>
        </a:graphic>
      </p:graphicFrame>
    </p:spTree>
    <p:extLst>
      <p:ext uri="{BB962C8B-B14F-4D97-AF65-F5344CB8AC3E}">
        <p14:creationId xmlns:p14="http://schemas.microsoft.com/office/powerpoint/2010/main" val="1168366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PROGRAM REQUIREMENTS (1)</a:t>
            </a:r>
            <a:endParaRPr lang="en-US" sz="4000" dirty="0"/>
          </a:p>
        </p:txBody>
      </p:sp>
      <p:sp>
        <p:nvSpPr>
          <p:cNvPr id="3" name="Content Placeholder 2">
            <a:extLst>
              <a:ext uri="{FF2B5EF4-FFF2-40B4-BE49-F238E27FC236}">
                <a16:creationId xmlns:a16="http://schemas.microsoft.com/office/drawing/2014/main" id="{C69B26A4-62AF-4CB4-AC3B-17927077EA55}"/>
              </a:ext>
            </a:extLst>
          </p:cNvPr>
          <p:cNvSpPr>
            <a:spLocks noGrp="1"/>
          </p:cNvSpPr>
          <p:nvPr>
            <p:ph idx="1"/>
          </p:nvPr>
        </p:nvSpPr>
        <p:spPr>
          <a:xfrm>
            <a:off x="914401" y="1627464"/>
            <a:ext cx="10349218" cy="4832059"/>
          </a:xfrm>
        </p:spPr>
        <p:txBody>
          <a:bodyPr>
            <a:normAutofit/>
          </a:bodyPr>
          <a:lstStyle/>
          <a:p>
            <a:pPr>
              <a:lnSpc>
                <a:spcPct val="100000"/>
              </a:lnSpc>
              <a:spcBef>
                <a:spcPts val="600"/>
              </a:spcBef>
              <a:buSzPct val="85000"/>
              <a:buFont typeface="Wingdings" panose="05000000000000000000" pitchFamily="2" charset="2"/>
              <a:buChar char="§"/>
            </a:pPr>
            <a:r>
              <a:rPr lang="en-US" sz="2000" b="1" dirty="0">
                <a:latin typeface="Gill Sans MT" panose="020B0502020104020203" pitchFamily="34" charset="0"/>
              </a:rPr>
              <a:t>Baseline data for each APN/Field:</a:t>
            </a:r>
          </a:p>
          <a:p>
            <a:pPr lvl="1">
              <a:lnSpc>
                <a:spcPct val="100000"/>
              </a:lnSpc>
              <a:spcBef>
                <a:spcPts val="600"/>
              </a:spcBef>
              <a:buSzPct val="50000"/>
              <a:buFont typeface="Wingdings" panose="05000000000000000000" pitchFamily="2" charset="2"/>
              <a:buChar char="q"/>
            </a:pPr>
            <a:r>
              <a:rPr lang="en-US" sz="2000" dirty="0">
                <a:latin typeface="Gill Sans MT" panose="020B0502020104020203" pitchFamily="34" charset="0"/>
              </a:rPr>
              <a:t>Cropping history in the past three years (2019-2021)</a:t>
            </a:r>
          </a:p>
          <a:p>
            <a:pPr lvl="1">
              <a:lnSpc>
                <a:spcPct val="100000"/>
              </a:lnSpc>
              <a:spcBef>
                <a:spcPts val="600"/>
              </a:spcBef>
              <a:buSzPct val="50000"/>
              <a:buFont typeface="Wingdings" panose="05000000000000000000" pitchFamily="2" charset="2"/>
              <a:buChar char="q"/>
            </a:pPr>
            <a:r>
              <a:rPr lang="en-US" sz="2000" dirty="0">
                <a:latin typeface="Gill Sans MT" panose="020B0502020104020203" pitchFamily="34" charset="0"/>
              </a:rPr>
              <a:t>Management history in the past three years (2019-2021)</a:t>
            </a:r>
          </a:p>
          <a:p>
            <a:pPr lvl="1">
              <a:lnSpc>
                <a:spcPct val="100000"/>
              </a:lnSpc>
              <a:spcBef>
                <a:spcPts val="600"/>
              </a:spcBef>
              <a:buSzPct val="50000"/>
              <a:buFont typeface="Wingdings" panose="05000000000000000000" pitchFamily="2" charset="2"/>
              <a:buChar char="q"/>
            </a:pPr>
            <a:r>
              <a:rPr lang="en-US" sz="2000" dirty="0">
                <a:latin typeface="Gill Sans MT" panose="020B0502020104020203" pitchFamily="34" charset="0"/>
              </a:rPr>
              <a:t>Proposed plan of crops for next three years (2022-2025)</a:t>
            </a:r>
          </a:p>
          <a:p>
            <a:pPr>
              <a:lnSpc>
                <a:spcPct val="100000"/>
              </a:lnSpc>
              <a:spcBef>
                <a:spcPts val="1200"/>
              </a:spcBef>
              <a:buSzPct val="85000"/>
              <a:buFont typeface="Wingdings" panose="05000000000000000000" pitchFamily="2" charset="2"/>
              <a:buChar char="§"/>
            </a:pPr>
            <a:r>
              <a:rPr lang="en-US" sz="2000" b="1" dirty="0">
                <a:latin typeface="Gill Sans MT" panose="020B0502020104020203" pitchFamily="34" charset="0"/>
              </a:rPr>
              <a:t>Must provide GHG Emissions Reduction Benefit Report using</a:t>
            </a:r>
          </a:p>
          <a:p>
            <a:pPr lvl="1">
              <a:lnSpc>
                <a:spcPct val="100000"/>
              </a:lnSpc>
              <a:spcBef>
                <a:spcPts val="1200"/>
              </a:spcBef>
              <a:buSzPct val="50000"/>
              <a:buFont typeface="Wingdings" panose="05000000000000000000" pitchFamily="2" charset="2"/>
              <a:buChar char="q"/>
            </a:pPr>
            <a:r>
              <a:rPr lang="en-US" sz="2000" dirty="0">
                <a:latin typeface="Gill Sans MT" panose="020B0502020104020203" pitchFamily="34" charset="0"/>
                <a:hlinkClick r:id="rId2"/>
              </a:rPr>
              <a:t>CDFA HSP COMET-Planner</a:t>
            </a:r>
            <a:endParaRPr lang="en-US" sz="2000" dirty="0">
              <a:latin typeface="Gill Sans MT" panose="020B0502020104020203" pitchFamily="34" charset="0"/>
            </a:endParaRPr>
          </a:p>
        </p:txBody>
      </p:sp>
    </p:spTree>
    <p:extLst>
      <p:ext uri="{BB962C8B-B14F-4D97-AF65-F5344CB8AC3E}">
        <p14:creationId xmlns:p14="http://schemas.microsoft.com/office/powerpoint/2010/main" val="3725946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PROGRAM REQUIREMENTS (2)</a:t>
            </a:r>
            <a:endParaRPr lang="en-US" sz="4000" dirty="0"/>
          </a:p>
        </p:txBody>
      </p:sp>
      <p:sp>
        <p:nvSpPr>
          <p:cNvPr id="3" name="Content Placeholder 2">
            <a:extLst>
              <a:ext uri="{FF2B5EF4-FFF2-40B4-BE49-F238E27FC236}">
                <a16:creationId xmlns:a16="http://schemas.microsoft.com/office/drawing/2014/main" id="{C69B26A4-62AF-4CB4-AC3B-17927077EA55}"/>
              </a:ext>
            </a:extLst>
          </p:cNvPr>
          <p:cNvSpPr>
            <a:spLocks noGrp="1"/>
          </p:cNvSpPr>
          <p:nvPr>
            <p:ph idx="1"/>
          </p:nvPr>
        </p:nvSpPr>
        <p:spPr>
          <a:xfrm>
            <a:off x="914401" y="1627464"/>
            <a:ext cx="10349218" cy="4832059"/>
          </a:xfrm>
        </p:spPr>
        <p:txBody>
          <a:bodyPr>
            <a:normAutofit/>
          </a:bodyPr>
          <a:lstStyle/>
          <a:p>
            <a:pPr marL="0" indent="0">
              <a:lnSpc>
                <a:spcPct val="100000"/>
              </a:lnSpc>
              <a:spcBef>
                <a:spcPts val="600"/>
              </a:spcBef>
              <a:spcAft>
                <a:spcPts val="600"/>
              </a:spcAft>
              <a:buNone/>
            </a:pPr>
            <a:r>
              <a:rPr lang="en-US" sz="2200" b="1" dirty="0">
                <a:latin typeface="Gill Sans MT" panose="020B0502020104020203" pitchFamily="34" charset="0"/>
              </a:rPr>
              <a:t>Requirements on Practice Implementation and Verification</a:t>
            </a:r>
          </a:p>
          <a:p>
            <a:pPr marL="342900" lvl="1" indent="-342900">
              <a:lnSpc>
                <a:spcPct val="100000"/>
              </a:lnSpc>
              <a:spcBef>
                <a:spcPts val="600"/>
              </a:spcBef>
              <a:buSzPct val="85000"/>
              <a:buFont typeface="Wingdings" panose="05000000000000000000" pitchFamily="2" charset="2"/>
              <a:buChar char="§"/>
            </a:pPr>
            <a:r>
              <a:rPr lang="en-US" sz="2200" dirty="0">
                <a:latin typeface="Gill Sans MT" panose="020B0502020104020203" pitchFamily="34" charset="0"/>
              </a:rPr>
              <a:t>Selected projects are subjected to pre-project consultation before the grant contract is signed.</a:t>
            </a:r>
          </a:p>
          <a:p>
            <a:pPr marL="342900" lvl="1" indent="-342900">
              <a:lnSpc>
                <a:spcPct val="100000"/>
              </a:lnSpc>
              <a:spcBef>
                <a:spcPts val="600"/>
              </a:spcBef>
              <a:buSzPct val="85000"/>
              <a:buFont typeface="Wingdings" panose="05000000000000000000" pitchFamily="2" charset="2"/>
              <a:buChar char="§"/>
            </a:pPr>
            <a:r>
              <a:rPr lang="en-US" sz="2200" dirty="0">
                <a:latin typeface="Gill Sans MT" panose="020B0502020104020203" pitchFamily="34" charset="0"/>
              </a:rPr>
              <a:t>Implementation of practice(s) must be located on the same field/APN(s) during the entire project duration.</a:t>
            </a:r>
            <a:endParaRPr lang="en-US" sz="2200" baseline="30000" dirty="0">
              <a:latin typeface="Gill Sans MT" panose="020B0502020104020203" pitchFamily="34" charset="0"/>
            </a:endParaRPr>
          </a:p>
          <a:p>
            <a:pPr marL="342900" lvl="1" indent="-342900">
              <a:lnSpc>
                <a:spcPct val="100000"/>
              </a:lnSpc>
              <a:spcBef>
                <a:spcPts val="600"/>
              </a:spcBef>
              <a:buSzPct val="85000"/>
              <a:buFont typeface="Wingdings" panose="05000000000000000000" pitchFamily="2" charset="2"/>
              <a:buChar char="§"/>
            </a:pPr>
            <a:r>
              <a:rPr lang="en-US" sz="2200" dirty="0">
                <a:latin typeface="Gill Sans MT" panose="020B0502020104020203" pitchFamily="34" charset="0"/>
              </a:rPr>
              <a:t>Implementation of practices must begin prior to December 31 in each project year.</a:t>
            </a:r>
          </a:p>
          <a:p>
            <a:pPr marL="342900" lvl="1" indent="-342900">
              <a:lnSpc>
                <a:spcPct val="100000"/>
              </a:lnSpc>
              <a:spcBef>
                <a:spcPts val="600"/>
              </a:spcBef>
              <a:buSzPct val="85000"/>
              <a:buFont typeface="Wingdings" panose="05000000000000000000" pitchFamily="2" charset="2"/>
              <a:buChar char="§"/>
            </a:pPr>
            <a:r>
              <a:rPr lang="en-US" sz="2200" b="1" dirty="0">
                <a:latin typeface="Gill Sans MT" panose="020B0502020104020203" pitchFamily="34" charset="0"/>
              </a:rPr>
              <a:t>Reports on soil organic matter content prior to practice implementation, and one, two and three years after practice implementation to be submitted to CDFA. </a:t>
            </a:r>
          </a:p>
          <a:p>
            <a:pPr marL="342900" lvl="1" indent="-342900">
              <a:lnSpc>
                <a:spcPct val="100000"/>
              </a:lnSpc>
              <a:spcBef>
                <a:spcPts val="600"/>
              </a:spcBef>
              <a:buSzPct val="85000"/>
              <a:buFont typeface="Wingdings" panose="05000000000000000000" pitchFamily="2" charset="2"/>
              <a:buChar char="§"/>
            </a:pPr>
            <a:r>
              <a:rPr lang="en-US" sz="2200" dirty="0">
                <a:latin typeface="Gill Sans MT" panose="020B0502020104020203" pitchFamily="34" charset="0"/>
              </a:rPr>
              <a:t>Awarded projects are subjected to verification to evaluate the project site and implementation of eligible agricultural management practice(s).</a:t>
            </a:r>
          </a:p>
        </p:txBody>
      </p:sp>
    </p:spTree>
    <p:extLst>
      <p:ext uri="{BB962C8B-B14F-4D97-AF65-F5344CB8AC3E}">
        <p14:creationId xmlns:p14="http://schemas.microsoft.com/office/powerpoint/2010/main" val="2312086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55AF-64BE-4CD0-AB49-62D8F3BB0536}"/>
              </a:ext>
            </a:extLst>
          </p:cNvPr>
          <p:cNvSpPr>
            <a:spLocks noGrp="1"/>
          </p:cNvSpPr>
          <p:nvPr>
            <p:ph type="title"/>
          </p:nvPr>
        </p:nvSpPr>
        <p:spPr>
          <a:xfrm>
            <a:off x="838200" y="365125"/>
            <a:ext cx="10515600" cy="1325563"/>
          </a:xfrm>
          <a:solidFill>
            <a:srgbClr val="EE972E"/>
          </a:solidFill>
        </p:spPr>
        <p:txBody>
          <a:bodyPr>
            <a:normAutofit/>
          </a:bodyPr>
          <a:lstStyle/>
          <a:p>
            <a:pPr algn="ctr"/>
            <a:r>
              <a:rPr lang="en-US" sz="4000" dirty="0">
                <a:latin typeface="Gill Sans MT" panose="020B0502020104020203" pitchFamily="34" charset="0"/>
              </a:rPr>
              <a:t>ONLINE APPLICATION PROCESS</a:t>
            </a:r>
          </a:p>
        </p:txBody>
      </p:sp>
      <p:sp>
        <p:nvSpPr>
          <p:cNvPr id="14" name="Content Placeholder 2">
            <a:extLst>
              <a:ext uri="{FF2B5EF4-FFF2-40B4-BE49-F238E27FC236}">
                <a16:creationId xmlns:a16="http://schemas.microsoft.com/office/drawing/2014/main" id="{0FD93093-4D62-4F8C-8E28-0AE6C887F428}"/>
              </a:ext>
            </a:extLst>
          </p:cNvPr>
          <p:cNvSpPr txBox="1">
            <a:spLocks/>
          </p:cNvSpPr>
          <p:nvPr/>
        </p:nvSpPr>
        <p:spPr>
          <a:xfrm>
            <a:off x="494529" y="1875407"/>
            <a:ext cx="8180109" cy="346895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SzPct val="50000"/>
              <a:buNone/>
            </a:pPr>
            <a:endParaRPr lang="en-US" sz="2000" dirty="0">
              <a:solidFill>
                <a:schemeClr val="tx1"/>
              </a:solidFill>
            </a:endParaRPr>
          </a:p>
        </p:txBody>
      </p:sp>
      <p:sp>
        <p:nvSpPr>
          <p:cNvPr id="15" name="TextBox 14">
            <a:extLst>
              <a:ext uri="{FF2B5EF4-FFF2-40B4-BE49-F238E27FC236}">
                <a16:creationId xmlns:a16="http://schemas.microsoft.com/office/drawing/2014/main" id="{9483ED59-C683-41F2-B080-DEF2CAB88A59}"/>
              </a:ext>
            </a:extLst>
          </p:cNvPr>
          <p:cNvSpPr txBox="1"/>
          <p:nvPr/>
        </p:nvSpPr>
        <p:spPr>
          <a:xfrm>
            <a:off x="933650" y="1794009"/>
            <a:ext cx="10336067" cy="3231654"/>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Gill Sans MT" panose="020B0502020104020203" pitchFamily="34" charset="0"/>
              </a:rPr>
              <a:t>Web-based application portal</a:t>
            </a:r>
          </a:p>
          <a:p>
            <a:pPr marL="342900" indent="-342900">
              <a:buFont typeface="Wingdings" panose="05000000000000000000" pitchFamily="2" charset="2"/>
              <a:buChar char="§"/>
            </a:pPr>
            <a:r>
              <a:rPr lang="en-US" sz="2400" dirty="0">
                <a:latin typeface="Gill Sans MT" panose="020B0502020104020203" pitchFamily="34" charset="0"/>
              </a:rPr>
              <a:t>Replan tool</a:t>
            </a:r>
          </a:p>
          <a:p>
            <a:pPr marL="342900" indent="-342900">
              <a:buFont typeface="Wingdings" panose="05000000000000000000" pitchFamily="2" charset="2"/>
              <a:buChar char="§"/>
            </a:pPr>
            <a:r>
              <a:rPr lang="en-US" sz="2400" dirty="0">
                <a:latin typeface="Gill Sans MT" panose="020B0502020104020203" pitchFamily="34" charset="0"/>
              </a:rPr>
              <a:t>Important documents to review before start to apply:</a:t>
            </a:r>
          </a:p>
          <a:p>
            <a:pPr marL="800100" lvl="1" indent="-342900">
              <a:spcBef>
                <a:spcPts val="300"/>
              </a:spcBef>
              <a:spcAft>
                <a:spcPts val="300"/>
              </a:spcAft>
              <a:buSzPct val="50000"/>
              <a:buFont typeface="Wingdings" panose="05000000000000000000" pitchFamily="2" charset="2"/>
              <a:buChar char="q"/>
            </a:pPr>
            <a:r>
              <a:rPr lang="en-US" sz="2200" dirty="0">
                <a:latin typeface="Gill Sans MT" panose="020B0502020104020203" pitchFamily="34" charset="0"/>
              </a:rPr>
              <a:t>HSP Incentives Program Request for Grant Applications (RGA)</a:t>
            </a:r>
          </a:p>
          <a:p>
            <a:pPr marL="800100" lvl="1" indent="-342900">
              <a:buSzPct val="50000"/>
              <a:buFont typeface="Wingdings" panose="05000000000000000000" pitchFamily="2" charset="2"/>
              <a:buChar char="q"/>
            </a:pPr>
            <a:r>
              <a:rPr lang="en-US" sz="2200" dirty="0">
                <a:latin typeface="Gill Sans MT" panose="020B0502020104020203" pitchFamily="34" charset="0"/>
              </a:rPr>
              <a:t>Frequently Asked Questions  </a:t>
            </a:r>
          </a:p>
          <a:p>
            <a:pPr marL="347472" lvl="1" indent="-342900">
              <a:spcBef>
                <a:spcPts val="600"/>
              </a:spcBef>
              <a:buSzPct val="100000"/>
              <a:buFont typeface="Wingdings" panose="05000000000000000000" pitchFamily="2" charset="2"/>
              <a:buChar char="§"/>
            </a:pPr>
            <a:r>
              <a:rPr lang="en-US" sz="2400" dirty="0">
                <a:latin typeface="Gill Sans MT" panose="020B0502020104020203" pitchFamily="34" charset="0"/>
              </a:rPr>
              <a:t>Important documents to download for preparing submission:</a:t>
            </a:r>
          </a:p>
          <a:p>
            <a:pPr marL="800100" lvl="1" indent="-342900">
              <a:spcBef>
                <a:spcPts val="600"/>
              </a:spcBef>
              <a:buSzPct val="50000"/>
              <a:buFont typeface="Wingdings" panose="05000000000000000000" pitchFamily="2" charset="2"/>
              <a:buChar char="q"/>
            </a:pPr>
            <a:r>
              <a:rPr lang="en-US" sz="2200" dirty="0">
                <a:latin typeface="Gill Sans MT" panose="020B0502020104020203" pitchFamily="34" charset="0"/>
              </a:rPr>
              <a:t>Project Work Plan Template</a:t>
            </a:r>
          </a:p>
          <a:p>
            <a:pPr lvl="1">
              <a:spcBef>
                <a:spcPts val="600"/>
              </a:spcBef>
              <a:buSzPct val="50000"/>
            </a:pPr>
            <a:endParaRPr lang="en-US" sz="2200" dirty="0">
              <a:latin typeface="Gill Sans MT" panose="020B0502020104020203" pitchFamily="34" charset="0"/>
            </a:endParaRPr>
          </a:p>
        </p:txBody>
      </p:sp>
      <p:sp>
        <p:nvSpPr>
          <p:cNvPr id="3" name="TextBox 2">
            <a:extLst>
              <a:ext uri="{FF2B5EF4-FFF2-40B4-BE49-F238E27FC236}">
                <a16:creationId xmlns:a16="http://schemas.microsoft.com/office/drawing/2014/main" id="{858263C6-B6ED-4C84-8A62-68A7098F1E97}"/>
              </a:ext>
            </a:extLst>
          </p:cNvPr>
          <p:cNvSpPr txBox="1"/>
          <p:nvPr/>
        </p:nvSpPr>
        <p:spPr>
          <a:xfrm>
            <a:off x="933650" y="5083728"/>
            <a:ext cx="18473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14764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55AF-64BE-4CD0-AB49-62D8F3BB0536}"/>
              </a:ext>
            </a:extLst>
          </p:cNvPr>
          <p:cNvSpPr>
            <a:spLocks noGrp="1"/>
          </p:cNvSpPr>
          <p:nvPr>
            <p:ph type="title"/>
          </p:nvPr>
        </p:nvSpPr>
        <p:spPr>
          <a:solidFill>
            <a:srgbClr val="EE972E"/>
          </a:solidFill>
        </p:spPr>
        <p:txBody>
          <a:bodyPr>
            <a:normAutofit/>
          </a:bodyPr>
          <a:lstStyle/>
          <a:p>
            <a:pPr algn="ctr"/>
            <a:r>
              <a:rPr lang="en-US" sz="4000" dirty="0">
                <a:latin typeface="Gill Sans MT" panose="020B0502020104020203" pitchFamily="34" charset="0"/>
              </a:rPr>
              <a:t>APPLICATION CONTENTS</a:t>
            </a:r>
          </a:p>
        </p:txBody>
      </p:sp>
      <p:sp>
        <p:nvSpPr>
          <p:cNvPr id="5" name="TextBox 4">
            <a:extLst>
              <a:ext uri="{FF2B5EF4-FFF2-40B4-BE49-F238E27FC236}">
                <a16:creationId xmlns:a16="http://schemas.microsoft.com/office/drawing/2014/main" id="{19034950-5D85-4C76-A054-47853AED07B2}"/>
              </a:ext>
            </a:extLst>
          </p:cNvPr>
          <p:cNvSpPr txBox="1"/>
          <p:nvPr/>
        </p:nvSpPr>
        <p:spPr>
          <a:xfrm>
            <a:off x="838199" y="1908313"/>
            <a:ext cx="4585139" cy="4116512"/>
          </a:xfrm>
          <a:prstGeom prst="rect">
            <a:avLst/>
          </a:prstGeom>
          <a:noFill/>
        </p:spPr>
        <p:txBody>
          <a:bodyPr wrap="square" numCol="1" rtlCol="0">
            <a:spAutoFit/>
          </a:bodyPr>
          <a:lstStyle/>
          <a:p>
            <a:pPr marL="640080" indent="-457200">
              <a:spcBef>
                <a:spcPts val="900"/>
              </a:spcBef>
              <a:spcAft>
                <a:spcPts val="600"/>
              </a:spcAft>
              <a:buFont typeface="+mj-lt"/>
              <a:buAutoNum type="arabicPeriod"/>
            </a:pPr>
            <a:r>
              <a:rPr lang="en-US" sz="2400" dirty="0">
                <a:latin typeface="Gill Sans MT" panose="020B0502020104020203" pitchFamily="34" charset="0"/>
              </a:rPr>
              <a:t>Applicant Information</a:t>
            </a:r>
          </a:p>
          <a:p>
            <a:pPr marL="640080" indent="-457200">
              <a:spcBef>
                <a:spcPts val="900"/>
              </a:spcBef>
              <a:spcAft>
                <a:spcPts val="600"/>
              </a:spcAft>
              <a:buFont typeface="+mj-lt"/>
              <a:buAutoNum type="arabicPeriod"/>
            </a:pPr>
            <a:r>
              <a:rPr lang="en-US" sz="2400" dirty="0">
                <a:latin typeface="Gill Sans MT" panose="020B0502020104020203" pitchFamily="34" charset="0"/>
              </a:rPr>
              <a:t>Project Overview</a:t>
            </a:r>
          </a:p>
          <a:p>
            <a:pPr marL="640080" indent="-457200">
              <a:spcBef>
                <a:spcPts val="900"/>
              </a:spcBef>
              <a:spcAft>
                <a:spcPts val="600"/>
              </a:spcAft>
              <a:buFont typeface="+mj-lt"/>
              <a:buAutoNum type="arabicPeriod"/>
            </a:pPr>
            <a:r>
              <a:rPr lang="en-US" sz="2400" dirty="0">
                <a:latin typeface="Gill Sans MT" panose="020B0502020104020203" pitchFamily="34" charset="0"/>
              </a:rPr>
              <a:t>Project Logistics</a:t>
            </a:r>
          </a:p>
          <a:p>
            <a:pPr marL="640080" indent="-457200">
              <a:spcBef>
                <a:spcPts val="900"/>
              </a:spcBef>
              <a:spcAft>
                <a:spcPts val="600"/>
              </a:spcAft>
              <a:buFont typeface="+mj-lt"/>
              <a:buAutoNum type="arabicPeriod"/>
            </a:pPr>
            <a:r>
              <a:rPr lang="en-US" sz="2400" dirty="0">
                <a:latin typeface="Gill Sans MT" panose="020B0502020104020203" pitchFamily="34" charset="0"/>
              </a:rPr>
              <a:t>Project Design</a:t>
            </a:r>
          </a:p>
          <a:p>
            <a:pPr marL="640080" indent="-457200">
              <a:spcBef>
                <a:spcPts val="900"/>
              </a:spcBef>
              <a:spcAft>
                <a:spcPts val="600"/>
              </a:spcAft>
              <a:buFont typeface="+mj-lt"/>
              <a:buAutoNum type="arabicPeriod"/>
            </a:pPr>
            <a:r>
              <a:rPr lang="en-US" sz="2400" dirty="0">
                <a:latin typeface="Gill Sans MT" panose="020B0502020104020203" pitchFamily="34" charset="0"/>
              </a:rPr>
              <a:t>Project Work Plan </a:t>
            </a:r>
          </a:p>
          <a:p>
            <a:pPr marL="640080" indent="-457200">
              <a:spcBef>
                <a:spcPts val="900"/>
              </a:spcBef>
              <a:spcAft>
                <a:spcPts val="600"/>
              </a:spcAft>
              <a:buFont typeface="+mj-lt"/>
              <a:buAutoNum type="arabicPeriod"/>
            </a:pPr>
            <a:r>
              <a:rPr lang="en-US" sz="2400" dirty="0">
                <a:latin typeface="Gill Sans MT" panose="020B0502020104020203" pitchFamily="34" charset="0"/>
              </a:rPr>
              <a:t>Project Budget</a:t>
            </a:r>
          </a:p>
          <a:p>
            <a:pPr marL="914400" lvl="1" indent="-457200">
              <a:spcBef>
                <a:spcPts val="600"/>
              </a:spcBef>
              <a:buFont typeface="+mj-lt"/>
              <a:buAutoNum type="arabicParenR"/>
            </a:pPr>
            <a:r>
              <a:rPr lang="en-US" sz="2000" dirty="0">
                <a:latin typeface="Gill Sans MT" panose="020B0502020104020203" pitchFamily="34" charset="0"/>
              </a:rPr>
              <a:t>Funding requested</a:t>
            </a:r>
          </a:p>
          <a:p>
            <a:pPr marL="914400" lvl="1" indent="-457200">
              <a:spcBef>
                <a:spcPts val="600"/>
              </a:spcBef>
              <a:buFont typeface="+mj-lt"/>
              <a:buAutoNum type="arabicParenR"/>
            </a:pPr>
            <a:r>
              <a:rPr lang="en-US" sz="2000" dirty="0">
                <a:latin typeface="Gill Sans MT" panose="020B0502020104020203" pitchFamily="34" charset="0"/>
              </a:rPr>
              <a:t>Optional cost share</a:t>
            </a:r>
          </a:p>
        </p:txBody>
      </p:sp>
      <p:sp>
        <p:nvSpPr>
          <p:cNvPr id="3" name="Rectangle 2">
            <a:extLst>
              <a:ext uri="{FF2B5EF4-FFF2-40B4-BE49-F238E27FC236}">
                <a16:creationId xmlns:a16="http://schemas.microsoft.com/office/drawing/2014/main" id="{57E6A543-D9E2-45B7-94FE-50095B13136C}"/>
              </a:ext>
            </a:extLst>
          </p:cNvPr>
          <p:cNvSpPr/>
          <p:nvPr/>
        </p:nvSpPr>
        <p:spPr>
          <a:xfrm>
            <a:off x="5423338" y="1986297"/>
            <a:ext cx="6264166" cy="3046988"/>
          </a:xfrm>
          <a:prstGeom prst="rect">
            <a:avLst/>
          </a:prstGeom>
        </p:spPr>
        <p:txBody>
          <a:bodyPr wrap="square">
            <a:spAutoFit/>
          </a:bodyPr>
          <a:lstStyle/>
          <a:p>
            <a:pPr lvl="1" indent="-457200">
              <a:spcBef>
                <a:spcPts val="900"/>
              </a:spcBef>
              <a:spcAft>
                <a:spcPts val="600"/>
              </a:spcAft>
              <a:buFont typeface="+mj-lt"/>
              <a:buAutoNum type="arabicPeriod" startAt="7"/>
            </a:pPr>
            <a:r>
              <a:rPr lang="en-US" sz="2400" dirty="0">
                <a:latin typeface="Gill Sans MT" panose="020B0502020104020203" pitchFamily="34" charset="0"/>
              </a:rPr>
              <a:t>GHG Reduction Estimation</a:t>
            </a:r>
          </a:p>
          <a:p>
            <a:pPr lvl="1" indent="-457200">
              <a:spcBef>
                <a:spcPts val="900"/>
              </a:spcBef>
              <a:spcAft>
                <a:spcPts val="600"/>
              </a:spcAft>
              <a:buFont typeface="+mj-lt"/>
              <a:buAutoNum type="arabicPeriod" startAt="7"/>
            </a:pPr>
            <a:r>
              <a:rPr lang="en-US" sz="2400" dirty="0">
                <a:latin typeface="Gill Sans MT" panose="020B0502020104020203" pitchFamily="34" charset="0"/>
              </a:rPr>
              <a:t>Conservation Plan (</a:t>
            </a:r>
            <a:r>
              <a:rPr lang="en-US" sz="2400" i="1" dirty="0">
                <a:latin typeface="Gill Sans MT" panose="020B0502020104020203" pitchFamily="34" charset="0"/>
              </a:rPr>
              <a:t>Optional</a:t>
            </a:r>
            <a:r>
              <a:rPr lang="en-US" sz="2400" dirty="0">
                <a:latin typeface="Gill Sans MT" panose="020B0502020104020203" pitchFamily="34" charset="0"/>
              </a:rPr>
              <a:t>)</a:t>
            </a:r>
          </a:p>
          <a:p>
            <a:pPr lvl="1" indent="-457200">
              <a:spcBef>
                <a:spcPts val="900"/>
              </a:spcBef>
              <a:spcAft>
                <a:spcPts val="600"/>
              </a:spcAft>
              <a:buFont typeface="+mj-lt"/>
              <a:buAutoNum type="arabicPeriod" startAt="7"/>
            </a:pPr>
            <a:r>
              <a:rPr lang="en-US" sz="2400" dirty="0">
                <a:latin typeface="Gill Sans MT" panose="020B0502020104020203" pitchFamily="34" charset="0"/>
              </a:rPr>
              <a:t>Benefits to (</a:t>
            </a:r>
            <a:r>
              <a:rPr lang="en-US" sz="2400" i="1" dirty="0">
                <a:latin typeface="Gill Sans MT" panose="020B0502020104020203" pitchFamily="34" charset="0"/>
              </a:rPr>
              <a:t>Optional, Prioritized</a:t>
            </a:r>
            <a:r>
              <a:rPr lang="en-US" sz="2400" dirty="0">
                <a:latin typeface="Gill Sans MT" panose="020B0502020104020203" pitchFamily="34" charset="0"/>
              </a:rPr>
              <a:t>) </a:t>
            </a:r>
          </a:p>
          <a:p>
            <a:pPr marL="914400" lvl="1" indent="-457200">
              <a:spcAft>
                <a:spcPts val="600"/>
              </a:spcAft>
              <a:buFont typeface="+mj-lt"/>
              <a:buAutoNum type="arabicParenR"/>
            </a:pPr>
            <a:r>
              <a:rPr lang="en-US" sz="2000" dirty="0">
                <a:latin typeface="Gill Sans MT" panose="020B0502020104020203" pitchFamily="34" charset="0"/>
              </a:rPr>
              <a:t>Severely Disadvantaged Communities (</a:t>
            </a:r>
            <a:r>
              <a:rPr lang="en-US" sz="2000" dirty="0">
                <a:latin typeface="Gill Sans MT" panose="020B0502020104020203" pitchFamily="34" charset="0"/>
                <a:hlinkClick r:id="rId2"/>
              </a:rPr>
              <a:t>Community </a:t>
            </a:r>
            <a:r>
              <a:rPr lang="en-US" sz="2000" dirty="0" err="1">
                <a:latin typeface="Gill Sans MT" panose="020B0502020104020203" pitchFamily="34" charset="0"/>
                <a:hlinkClick r:id="rId2"/>
              </a:rPr>
              <a:t>FactFinder</a:t>
            </a:r>
            <a:r>
              <a:rPr lang="en-US" sz="2000" dirty="0">
                <a:latin typeface="Gill Sans MT" panose="020B0502020104020203" pitchFamily="34" charset="0"/>
              </a:rPr>
              <a:t>) </a:t>
            </a:r>
          </a:p>
          <a:p>
            <a:pPr marL="914400" lvl="1" indent="-457200">
              <a:spcAft>
                <a:spcPts val="600"/>
              </a:spcAft>
              <a:buFont typeface="+mj-lt"/>
              <a:buAutoNum type="arabicParenR"/>
            </a:pPr>
            <a:r>
              <a:rPr lang="en-US" sz="2000" dirty="0">
                <a:latin typeface="Gill Sans MT" panose="020B0502020104020203" pitchFamily="34" charset="0"/>
              </a:rPr>
              <a:t>Socially Disadvantaged Groups, </a:t>
            </a:r>
            <a:r>
              <a:rPr lang="en-US" sz="2000" b="1" i="1" dirty="0">
                <a:latin typeface="Gill Sans MT" panose="020B0502020104020203" pitchFamily="34" charset="0"/>
              </a:rPr>
              <a:t>and/or</a:t>
            </a:r>
          </a:p>
          <a:p>
            <a:pPr marL="914400" lvl="1" indent="-457200">
              <a:spcAft>
                <a:spcPts val="600"/>
              </a:spcAft>
              <a:buFont typeface="+mj-lt"/>
              <a:buAutoNum type="arabicParenR"/>
            </a:pPr>
            <a:r>
              <a:rPr lang="en-US" sz="2000" dirty="0">
                <a:latin typeface="Gill Sans MT" panose="020B0502020104020203" pitchFamily="34" charset="0"/>
              </a:rPr>
              <a:t>Priority Populations (</a:t>
            </a:r>
            <a:r>
              <a:rPr lang="en-US" sz="2000" u="sng" dirty="0" err="1">
                <a:latin typeface="Gill Sans MT" panose="020B0502020104020203" pitchFamily="34" charset="0"/>
                <a:hlinkClick r:id="rId3"/>
              </a:rPr>
              <a:t>CalEnviroScreen</a:t>
            </a:r>
            <a:r>
              <a:rPr lang="en-US" sz="2000" u="sng" dirty="0">
                <a:latin typeface="Gill Sans MT" panose="020B0502020104020203" pitchFamily="34" charset="0"/>
                <a:hlinkClick r:id="rId3"/>
              </a:rPr>
              <a:t> 3.0</a:t>
            </a:r>
            <a:r>
              <a:rPr lang="en-US" sz="2000" dirty="0">
                <a:latin typeface="Gill Sans MT" panose="020B0502020104020203" pitchFamily="34" charset="0"/>
              </a:rPr>
              <a:t>)</a:t>
            </a:r>
          </a:p>
        </p:txBody>
      </p:sp>
    </p:spTree>
    <p:extLst>
      <p:ext uri="{BB962C8B-B14F-4D97-AF65-F5344CB8AC3E}">
        <p14:creationId xmlns:p14="http://schemas.microsoft.com/office/powerpoint/2010/main" val="3653127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8E310EA-A527-49E4-B470-705C67252C08}"/>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latin typeface="Gill Sans MT" panose="020B0502020104020203" pitchFamily="34" charset="0"/>
              </a:rPr>
              <a:t>Outline</a:t>
            </a:r>
          </a:p>
        </p:txBody>
      </p:sp>
      <p:sp>
        <p:nvSpPr>
          <p:cNvPr id="3" name="Content Placeholder 2">
            <a:extLst>
              <a:ext uri="{FF2B5EF4-FFF2-40B4-BE49-F238E27FC236}">
                <a16:creationId xmlns:a16="http://schemas.microsoft.com/office/drawing/2014/main" id="{580CD4C2-EA9A-4C38-BF2C-3F901C570CBC}"/>
              </a:ext>
            </a:extLst>
          </p:cNvPr>
          <p:cNvSpPr>
            <a:spLocks noGrp="1"/>
          </p:cNvSpPr>
          <p:nvPr>
            <p:ph idx="1"/>
          </p:nvPr>
        </p:nvSpPr>
        <p:spPr>
          <a:xfrm>
            <a:off x="4976031" y="963877"/>
            <a:ext cx="6377769" cy="4930246"/>
          </a:xfrm>
        </p:spPr>
        <p:txBody>
          <a:bodyPr anchor="ctr">
            <a:normAutofit/>
          </a:bodyPr>
          <a:lstStyle/>
          <a:p>
            <a:r>
              <a:rPr lang="en-US" sz="2400" dirty="0">
                <a:latin typeface="Gill Sans MT" panose="020B0502020104020203" pitchFamily="34" charset="0"/>
              </a:rPr>
              <a:t>Program Overview</a:t>
            </a:r>
          </a:p>
          <a:p>
            <a:r>
              <a:rPr lang="en-US" sz="2400" dirty="0">
                <a:latin typeface="Gill Sans MT" panose="020B0502020104020203" pitchFamily="34" charset="0"/>
              </a:rPr>
              <a:t>Funding and Duration</a:t>
            </a:r>
          </a:p>
          <a:p>
            <a:r>
              <a:rPr lang="en-US" sz="2400" dirty="0">
                <a:latin typeface="Gill Sans MT" panose="020B0502020104020203" pitchFamily="34" charset="0"/>
              </a:rPr>
              <a:t>Solicitation Timeline and Process</a:t>
            </a:r>
          </a:p>
          <a:p>
            <a:r>
              <a:rPr lang="en-US" sz="2400" dirty="0">
                <a:latin typeface="Gill Sans MT" panose="020B0502020104020203" pitchFamily="34" charset="0"/>
              </a:rPr>
              <a:t>Review Process and Scoring Criteria</a:t>
            </a:r>
          </a:p>
          <a:p>
            <a:r>
              <a:rPr lang="en-US" sz="2400" dirty="0">
                <a:latin typeface="Gill Sans MT" panose="020B0502020104020203" pitchFamily="34" charset="0"/>
              </a:rPr>
              <a:t>Eligibility and Exclusions </a:t>
            </a:r>
          </a:p>
          <a:p>
            <a:r>
              <a:rPr lang="en-US" sz="2400" dirty="0">
                <a:latin typeface="Gill Sans MT" panose="020B0502020104020203" pitchFamily="34" charset="0"/>
              </a:rPr>
              <a:t>HSP Agricultural Management Practices</a:t>
            </a:r>
          </a:p>
          <a:p>
            <a:r>
              <a:rPr lang="en-US" sz="2400" dirty="0">
                <a:latin typeface="Gill Sans MT" panose="020B0502020104020203" pitchFamily="34" charset="0"/>
              </a:rPr>
              <a:t>Project Duration and Requirements</a:t>
            </a:r>
          </a:p>
          <a:p>
            <a:r>
              <a:rPr lang="en-US" sz="2400" dirty="0">
                <a:latin typeface="Gill Sans MT" panose="020B0502020104020203" pitchFamily="34" charset="0"/>
              </a:rPr>
              <a:t>How to Apply</a:t>
            </a:r>
          </a:p>
        </p:txBody>
      </p:sp>
    </p:spTree>
    <p:extLst>
      <p:ext uri="{BB962C8B-B14F-4D97-AF65-F5344CB8AC3E}">
        <p14:creationId xmlns:p14="http://schemas.microsoft.com/office/powerpoint/2010/main" val="3734430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7951"/>
          </a:xfrm>
          <a:solidFill>
            <a:srgbClr val="EE972E"/>
          </a:solidFill>
        </p:spPr>
        <p:txBody>
          <a:bodyPr>
            <a:normAutofit/>
          </a:bodyPr>
          <a:lstStyle/>
          <a:p>
            <a:pPr algn="ctr"/>
            <a:r>
              <a:rPr lang="en-US" sz="4000" dirty="0">
                <a:latin typeface="Gill Sans MT" panose="020B0502020104020203" pitchFamily="34" charset="0"/>
              </a:rPr>
              <a:t>PROJECT OVERVIEW</a:t>
            </a:r>
          </a:p>
        </p:txBody>
      </p:sp>
      <p:sp>
        <p:nvSpPr>
          <p:cNvPr id="3" name="Content Placeholder 2">
            <a:extLst>
              <a:ext uri="{FF2B5EF4-FFF2-40B4-BE49-F238E27FC236}">
                <a16:creationId xmlns:a16="http://schemas.microsoft.com/office/drawing/2014/main" id="{0381FB85-2DD1-4A4A-9817-C7FB838441FF}"/>
              </a:ext>
            </a:extLst>
          </p:cNvPr>
          <p:cNvSpPr>
            <a:spLocks noGrp="1"/>
          </p:cNvSpPr>
          <p:nvPr>
            <p:ph idx="1"/>
          </p:nvPr>
        </p:nvSpPr>
        <p:spPr>
          <a:xfrm>
            <a:off x="1140902" y="1690689"/>
            <a:ext cx="10212897" cy="4802186"/>
          </a:xfrm>
        </p:spPr>
        <p:txBody>
          <a:bodyPr anchor="t">
            <a:noAutofit/>
          </a:bodyPr>
          <a:lstStyle/>
          <a:p>
            <a:pPr>
              <a:lnSpc>
                <a:spcPct val="100000"/>
              </a:lnSpc>
              <a:spcBef>
                <a:spcPts val="1200"/>
              </a:spcBef>
              <a:buSzPct val="100000"/>
              <a:buFont typeface="Wingdings" panose="05000000000000000000" pitchFamily="2" charset="2"/>
              <a:buChar char="§"/>
            </a:pPr>
            <a:r>
              <a:rPr lang="en-US" sz="2400" dirty="0">
                <a:solidFill>
                  <a:schemeClr val="tx1"/>
                </a:solidFill>
                <a:latin typeface="Gill Sans MT" panose="020B0502020104020203" pitchFamily="34" charset="0"/>
              </a:rPr>
              <a:t>Project Title: </a:t>
            </a:r>
          </a:p>
          <a:p>
            <a:pPr>
              <a:lnSpc>
                <a:spcPct val="100000"/>
              </a:lnSpc>
              <a:spcBef>
                <a:spcPts val="1200"/>
              </a:spcBef>
              <a:buSzPct val="100000"/>
              <a:buFont typeface="Wingdings" panose="05000000000000000000" pitchFamily="2" charset="2"/>
              <a:buChar char="§"/>
            </a:pPr>
            <a:r>
              <a:rPr lang="en-US" sz="2400" dirty="0">
                <a:solidFill>
                  <a:schemeClr val="tx1"/>
                </a:solidFill>
                <a:latin typeface="Gill Sans MT" panose="020B0502020104020203" pitchFamily="34" charset="0"/>
              </a:rPr>
              <a:t>Project Description </a:t>
            </a:r>
            <a:r>
              <a:rPr lang="en-US" sz="2400" dirty="0">
                <a:latin typeface="Gill Sans MT" panose="020B0502020104020203" pitchFamily="34" charset="0"/>
              </a:rPr>
              <a:t>(</a:t>
            </a:r>
            <a:r>
              <a:rPr lang="en-US" sz="2400" dirty="0">
                <a:solidFill>
                  <a:schemeClr val="tx1"/>
                </a:solidFill>
                <a:latin typeface="Gill Sans MT" panose="020B0502020104020203" pitchFamily="34" charset="0"/>
              </a:rPr>
              <a:t>project abstract)</a:t>
            </a:r>
          </a:p>
          <a:p>
            <a:pPr>
              <a:lnSpc>
                <a:spcPct val="100000"/>
              </a:lnSpc>
              <a:spcBef>
                <a:spcPts val="1200"/>
              </a:spcBef>
              <a:buSzPct val="100000"/>
              <a:buFont typeface="Wingdings" panose="05000000000000000000" pitchFamily="2" charset="2"/>
              <a:buChar char="§"/>
            </a:pPr>
            <a:r>
              <a:rPr lang="en-US" sz="2400" dirty="0">
                <a:solidFill>
                  <a:schemeClr val="tx1"/>
                </a:solidFill>
                <a:latin typeface="Gill Sans MT" panose="020B0502020104020203" pitchFamily="34" charset="0"/>
              </a:rPr>
              <a:t>Project Budget</a:t>
            </a:r>
          </a:p>
          <a:p>
            <a:pPr lvl="1">
              <a:lnSpc>
                <a:spcPct val="100000"/>
              </a:lnSpc>
              <a:spcBef>
                <a:spcPts val="1200"/>
              </a:spcBef>
              <a:buSzPct val="50000"/>
              <a:buFont typeface="Wingdings" panose="05000000000000000000" pitchFamily="2" charset="2"/>
              <a:buChar char="q"/>
            </a:pPr>
            <a:r>
              <a:rPr lang="en-US" dirty="0">
                <a:latin typeface="Gill Sans MT" panose="020B0502020104020203" pitchFamily="34" charset="0"/>
              </a:rPr>
              <a:t>Funds requested</a:t>
            </a:r>
          </a:p>
          <a:p>
            <a:pPr lvl="1">
              <a:lnSpc>
                <a:spcPct val="100000"/>
              </a:lnSpc>
              <a:spcBef>
                <a:spcPts val="1200"/>
              </a:spcBef>
              <a:buSzPct val="50000"/>
              <a:buFont typeface="Wingdings" panose="05000000000000000000" pitchFamily="2" charset="2"/>
              <a:buChar char="q"/>
            </a:pPr>
            <a:r>
              <a:rPr lang="en-US" dirty="0">
                <a:latin typeface="Gill Sans MT" panose="020B0502020104020203" pitchFamily="34" charset="0"/>
              </a:rPr>
              <a:t>Cost share (optional)</a:t>
            </a:r>
          </a:p>
          <a:p>
            <a:pPr lvl="1">
              <a:lnSpc>
                <a:spcPct val="100000"/>
              </a:lnSpc>
              <a:spcBef>
                <a:spcPts val="1200"/>
              </a:spcBef>
              <a:buSzPct val="50000"/>
              <a:buFont typeface="Wingdings" panose="05000000000000000000" pitchFamily="2" charset="2"/>
              <a:buChar char="q"/>
            </a:pPr>
            <a:r>
              <a:rPr lang="en-US" dirty="0">
                <a:latin typeface="Gill Sans MT" panose="020B0502020104020203" pitchFamily="34" charset="0"/>
              </a:rPr>
              <a:t>Total Project Budget (funds requested + cost share)</a:t>
            </a:r>
          </a:p>
        </p:txBody>
      </p:sp>
    </p:spTree>
    <p:extLst>
      <p:ext uri="{BB962C8B-B14F-4D97-AF65-F5344CB8AC3E}">
        <p14:creationId xmlns:p14="http://schemas.microsoft.com/office/powerpoint/2010/main" val="1234826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7951"/>
          </a:xfrm>
          <a:solidFill>
            <a:srgbClr val="EE972E"/>
          </a:solidFill>
        </p:spPr>
        <p:txBody>
          <a:bodyPr>
            <a:normAutofit/>
          </a:bodyPr>
          <a:lstStyle/>
          <a:p>
            <a:pPr algn="ctr"/>
            <a:r>
              <a:rPr lang="en-US" sz="4000" dirty="0">
                <a:latin typeface="Gill Sans MT" panose="020B0502020104020203" pitchFamily="34" charset="0"/>
              </a:rPr>
              <a:t>PROJECT LOGISTICS</a:t>
            </a:r>
          </a:p>
        </p:txBody>
      </p:sp>
      <p:sp>
        <p:nvSpPr>
          <p:cNvPr id="3" name="Content Placeholder 2">
            <a:extLst>
              <a:ext uri="{FF2B5EF4-FFF2-40B4-BE49-F238E27FC236}">
                <a16:creationId xmlns:a16="http://schemas.microsoft.com/office/drawing/2014/main" id="{0381FB85-2DD1-4A4A-9817-C7FB838441FF}"/>
              </a:ext>
            </a:extLst>
          </p:cNvPr>
          <p:cNvSpPr>
            <a:spLocks noGrp="1"/>
          </p:cNvSpPr>
          <p:nvPr>
            <p:ph idx="1"/>
          </p:nvPr>
        </p:nvSpPr>
        <p:spPr>
          <a:xfrm>
            <a:off x="1123426" y="1673911"/>
            <a:ext cx="10042321" cy="4802186"/>
          </a:xfrm>
        </p:spPr>
        <p:txBody>
          <a:bodyPr anchor="t">
            <a:noAutofit/>
          </a:bodyPr>
          <a:lstStyle/>
          <a:p>
            <a:pPr>
              <a:lnSpc>
                <a:spcPct val="100000"/>
              </a:lnSpc>
              <a:buSzPct val="100000"/>
              <a:buFont typeface="Wingdings" panose="05000000000000000000" pitchFamily="2" charset="2"/>
              <a:buChar char="§"/>
            </a:pPr>
            <a:r>
              <a:rPr lang="en-US" sz="2200" b="1" dirty="0">
                <a:solidFill>
                  <a:schemeClr val="tx1"/>
                </a:solidFill>
                <a:latin typeface="Gill Sans MT" panose="020B0502020104020203" pitchFamily="34" charset="0"/>
              </a:rPr>
              <a:t>Project Site Information: </a:t>
            </a:r>
          </a:p>
          <a:p>
            <a:pPr lvl="1">
              <a:lnSpc>
                <a:spcPct val="100000"/>
              </a:lnSpc>
              <a:spcBef>
                <a:spcPts val="0"/>
              </a:spcBef>
              <a:buSzPct val="50000"/>
              <a:buFont typeface="Wingdings" panose="05000000000000000000" pitchFamily="2" charset="2"/>
              <a:buChar char="q"/>
            </a:pPr>
            <a:r>
              <a:rPr lang="en-US" sz="2200" dirty="0">
                <a:latin typeface="Gill Sans MT" panose="020B0502020104020203" pitchFamily="34" charset="0"/>
              </a:rPr>
              <a:t>APN, address, Latitude/Longitude, Leased Land?</a:t>
            </a:r>
          </a:p>
          <a:p>
            <a:pPr lvl="1">
              <a:lnSpc>
                <a:spcPct val="100000"/>
              </a:lnSpc>
              <a:buSzPct val="50000"/>
              <a:buFont typeface="Wingdings" panose="05000000000000000000" pitchFamily="2" charset="2"/>
              <a:buChar char="q"/>
            </a:pPr>
            <a:r>
              <a:rPr lang="en-US" sz="2200" dirty="0">
                <a:latin typeface="Gill Sans MT" panose="020B0502020104020203" pitchFamily="34" charset="0"/>
              </a:rPr>
              <a:t>Letter of Landowner Agreement for leased land if applicable</a:t>
            </a:r>
          </a:p>
          <a:p>
            <a:pPr>
              <a:lnSpc>
                <a:spcPct val="100000"/>
              </a:lnSpc>
              <a:buSzPct val="100000"/>
              <a:buFont typeface="Wingdings" panose="05000000000000000000" pitchFamily="2" charset="2"/>
              <a:buChar char="§"/>
            </a:pPr>
            <a:r>
              <a:rPr lang="en-US" sz="2200" b="1" dirty="0">
                <a:solidFill>
                  <a:schemeClr val="tx1"/>
                </a:solidFill>
                <a:latin typeface="Gill Sans MT" panose="020B0502020104020203" pitchFamily="34" charset="0"/>
              </a:rPr>
              <a:t>Project Logistics</a:t>
            </a:r>
          </a:p>
          <a:p>
            <a:pPr lvl="1">
              <a:lnSpc>
                <a:spcPct val="100000"/>
              </a:lnSpc>
              <a:buSzPct val="50000"/>
              <a:buFont typeface="Wingdings" panose="05000000000000000000" pitchFamily="2" charset="2"/>
              <a:buChar char="q"/>
            </a:pPr>
            <a:r>
              <a:rPr lang="en-US" sz="2200" dirty="0">
                <a:latin typeface="Gill Sans MT" panose="020B0502020104020203" pitchFamily="34" charset="0"/>
              </a:rPr>
              <a:t>Practice name, APN# /Field name,  Acres, Implemented previously?</a:t>
            </a:r>
          </a:p>
          <a:p>
            <a:pPr>
              <a:lnSpc>
                <a:spcPct val="100000"/>
              </a:lnSpc>
              <a:buSzPct val="100000"/>
              <a:buFont typeface="Wingdings" panose="05000000000000000000" pitchFamily="2" charset="2"/>
              <a:buChar char="§"/>
            </a:pPr>
            <a:r>
              <a:rPr lang="en-US" sz="2200" b="1" dirty="0">
                <a:solidFill>
                  <a:schemeClr val="tx1"/>
                </a:solidFill>
                <a:latin typeface="Gill Sans MT" panose="020B0502020104020203" pitchFamily="34" charset="0"/>
              </a:rPr>
              <a:t>Baseline Data</a:t>
            </a:r>
          </a:p>
          <a:p>
            <a:pPr lvl="1">
              <a:lnSpc>
                <a:spcPct val="100000"/>
              </a:lnSpc>
              <a:spcBef>
                <a:spcPts val="0"/>
              </a:spcBef>
              <a:buSzPct val="50000"/>
              <a:buFont typeface="Wingdings" panose="05000000000000000000" pitchFamily="2" charset="2"/>
              <a:buChar char="q"/>
            </a:pPr>
            <a:r>
              <a:rPr lang="en-US" sz="2200" dirty="0">
                <a:latin typeface="Gill Sans MT" panose="020B0502020104020203" pitchFamily="34" charset="0"/>
              </a:rPr>
              <a:t>Cropping history</a:t>
            </a:r>
          </a:p>
          <a:p>
            <a:pPr lvl="1">
              <a:lnSpc>
                <a:spcPct val="100000"/>
              </a:lnSpc>
              <a:spcBef>
                <a:spcPts val="0"/>
              </a:spcBef>
              <a:buSzPct val="50000"/>
              <a:buFont typeface="Wingdings" panose="05000000000000000000" pitchFamily="2" charset="2"/>
              <a:buChar char="q"/>
            </a:pPr>
            <a:r>
              <a:rPr lang="en-US" sz="2200" dirty="0">
                <a:latin typeface="Gill Sans MT" panose="020B0502020104020203" pitchFamily="34" charset="0"/>
              </a:rPr>
              <a:t>Management history</a:t>
            </a:r>
          </a:p>
          <a:p>
            <a:pPr>
              <a:lnSpc>
                <a:spcPct val="100000"/>
              </a:lnSpc>
              <a:buSzPct val="100000"/>
              <a:buFont typeface="Wingdings" panose="05000000000000000000" pitchFamily="2" charset="2"/>
              <a:buChar char="§"/>
            </a:pPr>
            <a:r>
              <a:rPr lang="en-US" sz="2200" b="1" dirty="0">
                <a:latin typeface="Gill Sans MT" panose="020B0502020104020203" pitchFamily="34" charset="0"/>
              </a:rPr>
              <a:t>Compost Application Eligibility</a:t>
            </a:r>
          </a:p>
          <a:p>
            <a:pPr lvl="1">
              <a:lnSpc>
                <a:spcPct val="100000"/>
              </a:lnSpc>
              <a:buSzPct val="50000"/>
              <a:buFont typeface="Wingdings" panose="05000000000000000000" pitchFamily="2" charset="2"/>
              <a:buChar char="q"/>
            </a:pPr>
            <a:r>
              <a:rPr lang="en-US" sz="2200" dirty="0">
                <a:latin typeface="Gill Sans MT" panose="020B0502020104020203" pitchFamily="34" charset="0"/>
              </a:rPr>
              <a:t>Compost Application is not eligible on APNs where soil organic matter content is greater than 20% by dry weight at top 20 cm depth (8 inches)</a:t>
            </a:r>
          </a:p>
        </p:txBody>
      </p:sp>
    </p:spTree>
    <p:extLst>
      <p:ext uri="{BB962C8B-B14F-4D97-AF65-F5344CB8AC3E}">
        <p14:creationId xmlns:p14="http://schemas.microsoft.com/office/powerpoint/2010/main" val="2099119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1678710"/>
            <a:ext cx="10156067" cy="3948851"/>
          </a:xfrm>
        </p:spPr>
        <p:txBody>
          <a:bodyPr anchor="t">
            <a:normAutofit/>
          </a:bodyPr>
          <a:lstStyle/>
          <a:p>
            <a:pPr marL="0" indent="0" algn="just">
              <a:lnSpc>
                <a:spcPct val="100000"/>
              </a:lnSpc>
              <a:spcBef>
                <a:spcPts val="600"/>
              </a:spcBef>
              <a:buSzPct val="90000"/>
              <a:buNone/>
            </a:pPr>
            <a:r>
              <a:rPr lang="en-US" sz="2400" b="1" dirty="0">
                <a:latin typeface="Gill Sans MT" panose="020B0502020104020203" pitchFamily="34" charset="0"/>
              </a:rPr>
              <a:t>Project Design Must Include: </a:t>
            </a:r>
          </a:p>
          <a:p>
            <a:pPr lvl="1" algn="just">
              <a:lnSpc>
                <a:spcPct val="125000"/>
              </a:lnSpc>
              <a:spcBef>
                <a:spcPts val="600"/>
              </a:spcBef>
              <a:buSzPct val="100000"/>
              <a:buFont typeface="Wingdings" panose="05000000000000000000" pitchFamily="2" charset="2"/>
              <a:buChar char="§"/>
            </a:pPr>
            <a:r>
              <a:rPr lang="en-US" dirty="0">
                <a:latin typeface="Gill Sans MT" panose="020B0502020104020203" pitchFamily="34" charset="0"/>
              </a:rPr>
              <a:t>A Map including a landmark and specific Fields/APNs. (REPLAN)</a:t>
            </a:r>
          </a:p>
          <a:p>
            <a:pPr lvl="1" algn="just">
              <a:lnSpc>
                <a:spcPct val="125000"/>
              </a:lnSpc>
              <a:spcBef>
                <a:spcPts val="600"/>
              </a:spcBef>
              <a:buSzPct val="100000"/>
              <a:buFont typeface="Wingdings" panose="05000000000000000000" pitchFamily="2" charset="2"/>
              <a:buChar char="§"/>
            </a:pPr>
            <a:r>
              <a:rPr lang="en-US" dirty="0">
                <a:latin typeface="Gill Sans MT" panose="020B0502020104020203" pitchFamily="34" charset="0"/>
              </a:rPr>
              <a:t>A layout of where all eligible management practices to be implemented. (REPLAN)</a:t>
            </a:r>
          </a:p>
          <a:p>
            <a:pPr lvl="1" algn="just">
              <a:lnSpc>
                <a:spcPct val="125000"/>
              </a:lnSpc>
              <a:spcBef>
                <a:spcPts val="600"/>
              </a:spcBef>
              <a:buSzPct val="100000"/>
              <a:buFont typeface="Wingdings" panose="05000000000000000000" pitchFamily="2" charset="2"/>
              <a:buChar char="§"/>
            </a:pPr>
            <a:r>
              <a:rPr lang="en-US" dirty="0">
                <a:latin typeface="Gill Sans MT" panose="020B0502020104020203" pitchFamily="34" charset="0"/>
              </a:rPr>
              <a:t>The total acreage for each practice to be implemented. (REPLAN)</a:t>
            </a:r>
          </a:p>
          <a:p>
            <a:pPr lvl="1" algn="just">
              <a:lnSpc>
                <a:spcPct val="125000"/>
              </a:lnSpc>
              <a:spcBef>
                <a:spcPts val="600"/>
              </a:spcBef>
              <a:buSzPct val="100000"/>
              <a:buFont typeface="Wingdings" panose="05000000000000000000" pitchFamily="2" charset="2"/>
              <a:buChar char="§"/>
            </a:pPr>
            <a:r>
              <a:rPr lang="en-US" dirty="0">
                <a:latin typeface="Gill Sans MT" panose="020B0502020104020203" pitchFamily="34" charset="0"/>
              </a:rPr>
              <a:t>Indicate compost C:N ratio, application rate, plant species to be planted on each field, if applicable.</a:t>
            </a:r>
          </a:p>
          <a:p>
            <a:pPr>
              <a:lnSpc>
                <a:spcPct val="100000"/>
              </a:lnSpc>
              <a:spcBef>
                <a:spcPts val="600"/>
              </a:spcBef>
              <a:buFont typeface="Courier New" panose="02070309020205020404" pitchFamily="49" charset="0"/>
              <a:buChar char="o"/>
            </a:pPr>
            <a:endParaRPr lang="en-US" sz="2400" b="1" dirty="0">
              <a:latin typeface="Gill Sans MT" panose="020B0502020104020203" pitchFamily="34" charset="0"/>
            </a:endParaRPr>
          </a:p>
          <a:p>
            <a:pPr marL="0" indent="0">
              <a:lnSpc>
                <a:spcPct val="100000"/>
              </a:lnSpc>
              <a:spcBef>
                <a:spcPts val="600"/>
              </a:spcBef>
              <a:buNone/>
            </a:pPr>
            <a:endParaRPr lang="en-US" sz="2400" b="1" dirty="0">
              <a:latin typeface="Gill Sans MT" panose="020B0502020104020203" pitchFamily="34" charset="0"/>
            </a:endParaRPr>
          </a:p>
        </p:txBody>
      </p:sp>
      <p:sp>
        <p:nvSpPr>
          <p:cNvPr id="5" name="Title 1">
            <a:extLst>
              <a:ext uri="{FF2B5EF4-FFF2-40B4-BE49-F238E27FC236}">
                <a16:creationId xmlns:a16="http://schemas.microsoft.com/office/drawing/2014/main" id="{E1D2A635-8181-4840-960C-42D6E600019F}"/>
              </a:ext>
            </a:extLst>
          </p:cNvPr>
          <p:cNvSpPr txBox="1">
            <a:spLocks/>
          </p:cNvSpPr>
          <p:nvPr/>
        </p:nvSpPr>
        <p:spPr>
          <a:xfrm>
            <a:off x="838200" y="379126"/>
            <a:ext cx="10515600" cy="1127951"/>
          </a:xfrm>
          <a:prstGeom prst="rect">
            <a:avLst/>
          </a:prstGeom>
          <a:solidFill>
            <a:srgbClr val="EE972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Gill Sans MT" panose="020B0502020104020203" pitchFamily="34" charset="0"/>
              </a:rPr>
              <a:t>PROJECT DESIGN</a:t>
            </a:r>
          </a:p>
        </p:txBody>
      </p:sp>
    </p:spTree>
    <p:extLst>
      <p:ext uri="{BB962C8B-B14F-4D97-AF65-F5344CB8AC3E}">
        <p14:creationId xmlns:p14="http://schemas.microsoft.com/office/powerpoint/2010/main" val="2547641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F4A243E-C34B-40F3-8598-0271A1E2D294}"/>
              </a:ext>
            </a:extLst>
          </p:cNvPr>
          <p:cNvSpPr txBox="1"/>
          <p:nvPr/>
        </p:nvSpPr>
        <p:spPr>
          <a:xfrm>
            <a:off x="788146" y="3342685"/>
            <a:ext cx="6238468" cy="3131627"/>
          </a:xfrm>
          <a:prstGeom prst="rect">
            <a:avLst/>
          </a:prstGeom>
          <a:noFill/>
        </p:spPr>
        <p:txBody>
          <a:bodyPr wrap="square" rtlCol="0">
            <a:spAutoFit/>
          </a:bodyPr>
          <a:lstStyle/>
          <a:p>
            <a:pPr>
              <a:spcAft>
                <a:spcPts val="300"/>
              </a:spcAft>
            </a:pPr>
            <a:r>
              <a:rPr lang="en-US" b="1" dirty="0">
                <a:latin typeface="Gill Sans MT" panose="020B0502020104020203" pitchFamily="34" charset="0"/>
              </a:rPr>
              <a:t>1</a:t>
            </a:r>
            <a:r>
              <a:rPr lang="en-US" dirty="0">
                <a:latin typeface="Gill Sans MT" panose="020B0502020104020203" pitchFamily="34" charset="0"/>
              </a:rPr>
              <a:t>. </a:t>
            </a:r>
            <a:r>
              <a:rPr lang="en-US" b="1" dirty="0">
                <a:latin typeface="Gill Sans MT" panose="020B0502020104020203" pitchFamily="34" charset="0"/>
              </a:rPr>
              <a:t>Compost Application: </a:t>
            </a:r>
          </a:p>
          <a:p>
            <a:pPr marL="742950" lvl="1" indent="-285750">
              <a:buSzPct val="50000"/>
              <a:buFont typeface="Wingdings" panose="05000000000000000000" pitchFamily="2" charset="2"/>
              <a:buChar char="q"/>
            </a:pPr>
            <a:r>
              <a:rPr lang="en-US" u="sng" dirty="0">
                <a:latin typeface="Gill Sans MT" panose="020B0502020104020203" pitchFamily="34" charset="0"/>
              </a:rPr>
              <a:t>Field 1: Annual cropland – 30 acres</a:t>
            </a:r>
          </a:p>
          <a:p>
            <a:pPr lvl="1" defTabSz="457200">
              <a:defRPr/>
            </a:pPr>
            <a:r>
              <a:rPr lang="en-US" dirty="0">
                <a:latin typeface="Gill Sans MT" panose="020B0502020104020203" pitchFamily="34" charset="0"/>
              </a:rPr>
              <a:t>	C:N≤11 at 3 tons/Ac</a:t>
            </a:r>
          </a:p>
          <a:p>
            <a:pPr marL="742950" lvl="1" indent="-285750" defTabSz="457200">
              <a:buSzPct val="50000"/>
              <a:buFont typeface="Wingdings" panose="05000000000000000000" pitchFamily="2" charset="2"/>
              <a:buChar char="q"/>
              <a:defRPr/>
            </a:pPr>
            <a:r>
              <a:rPr lang="en-US" u="sng" dirty="0">
                <a:latin typeface="Gill Sans MT" panose="020B0502020104020203" pitchFamily="34" charset="0"/>
              </a:rPr>
              <a:t>Field 3: Perennial cropland – 40 acres</a:t>
            </a:r>
          </a:p>
          <a:p>
            <a:pPr lvl="1" defTabSz="457200">
              <a:defRPr/>
            </a:pPr>
            <a:r>
              <a:rPr lang="en-US" dirty="0">
                <a:latin typeface="Gill Sans MT" panose="020B0502020104020203" pitchFamily="34" charset="0"/>
              </a:rPr>
              <a:t>	C:N &gt; 11 at 6 tons/Ac</a:t>
            </a:r>
          </a:p>
          <a:p>
            <a:pPr>
              <a:spcBef>
                <a:spcPts val="600"/>
              </a:spcBef>
              <a:spcAft>
                <a:spcPts val="300"/>
              </a:spcAft>
            </a:pPr>
            <a:r>
              <a:rPr lang="en-US" b="1" dirty="0">
                <a:latin typeface="Gill Sans MT" panose="020B0502020104020203" pitchFamily="34" charset="0"/>
              </a:rPr>
              <a:t>2.  Windbreak Establishment: </a:t>
            </a:r>
            <a:r>
              <a:rPr lang="en-US" u="sng" dirty="0">
                <a:latin typeface="Gill Sans MT" panose="020B0502020104020203" pitchFamily="34" charset="0"/>
              </a:rPr>
              <a:t>Field 1 &amp; 2 – 1000 feet</a:t>
            </a:r>
          </a:p>
          <a:p>
            <a:r>
              <a:rPr lang="en-US" dirty="0">
                <a:latin typeface="Gill Sans MT" panose="020B0502020104020203" pitchFamily="34" charset="0"/>
              </a:rPr>
              <a:t>    (marked by      ) Plant: Eastern Redcedar</a:t>
            </a:r>
            <a:endParaRPr lang="en-US" i="1" dirty="0">
              <a:latin typeface="Gill Sans MT" panose="020B0502020104020203" pitchFamily="34" charset="0"/>
            </a:endParaRPr>
          </a:p>
          <a:p>
            <a:pPr>
              <a:spcBef>
                <a:spcPts val="600"/>
              </a:spcBef>
              <a:spcAft>
                <a:spcPts val="300"/>
              </a:spcAft>
            </a:pPr>
            <a:r>
              <a:rPr lang="en-US" b="1" dirty="0">
                <a:latin typeface="Gill Sans MT" panose="020B0502020104020203" pitchFamily="34" charset="0"/>
              </a:rPr>
              <a:t>3.  Cover Crop: </a:t>
            </a:r>
            <a:r>
              <a:rPr lang="en-US" dirty="0">
                <a:latin typeface="Gill Sans MT" panose="020B0502020104020203" pitchFamily="34" charset="0"/>
              </a:rPr>
              <a:t>Field A – 25 acres</a:t>
            </a:r>
          </a:p>
          <a:p>
            <a:r>
              <a:rPr lang="en-US" dirty="0">
                <a:latin typeface="Gill Sans MT" panose="020B0502020104020203" pitchFamily="34" charset="0"/>
              </a:rPr>
              <a:t>      Triticale, 100 </a:t>
            </a:r>
            <a:r>
              <a:rPr lang="en-US" dirty="0" err="1">
                <a:latin typeface="Gill Sans MT" panose="020B0502020104020203" pitchFamily="34" charset="0"/>
              </a:rPr>
              <a:t>lbs</a:t>
            </a:r>
            <a:r>
              <a:rPr lang="en-US" dirty="0">
                <a:latin typeface="Gill Sans MT" panose="020B0502020104020203" pitchFamily="34" charset="0"/>
              </a:rPr>
              <a:t>/acre</a:t>
            </a:r>
            <a:endParaRPr lang="en-US" i="1" dirty="0">
              <a:latin typeface="Gill Sans MT" panose="020B0502020104020203" pitchFamily="34" charset="0"/>
            </a:endParaRPr>
          </a:p>
          <a:p>
            <a:endParaRPr lang="en-US" dirty="0"/>
          </a:p>
        </p:txBody>
      </p:sp>
      <p:sp>
        <p:nvSpPr>
          <p:cNvPr id="4" name="Rectangle 3"/>
          <p:cNvSpPr/>
          <p:nvPr/>
        </p:nvSpPr>
        <p:spPr>
          <a:xfrm>
            <a:off x="759807" y="1253830"/>
            <a:ext cx="5840530" cy="430887"/>
          </a:xfrm>
          <a:prstGeom prst="rect">
            <a:avLst/>
          </a:prstGeom>
        </p:spPr>
        <p:txBody>
          <a:bodyPr wrap="square">
            <a:spAutoFit/>
          </a:bodyPr>
          <a:lstStyle/>
          <a:p>
            <a:r>
              <a:rPr lang="en-US" sz="2200" b="1" dirty="0">
                <a:solidFill>
                  <a:srgbClr val="1D0FCF"/>
                </a:solidFill>
                <a:latin typeface="Gill Sans MT" panose="020B0502020104020203" pitchFamily="34" charset="0"/>
              </a:rPr>
              <a:t>Requirements for a Project Design</a:t>
            </a:r>
          </a:p>
        </p:txBody>
      </p:sp>
      <p:sp>
        <p:nvSpPr>
          <p:cNvPr id="17" name="TextBox 16"/>
          <p:cNvSpPr txBox="1"/>
          <p:nvPr/>
        </p:nvSpPr>
        <p:spPr>
          <a:xfrm>
            <a:off x="1757140" y="375370"/>
            <a:ext cx="8143783" cy="584775"/>
          </a:xfrm>
          <a:prstGeom prst="rect">
            <a:avLst/>
          </a:prstGeom>
          <a:solidFill>
            <a:srgbClr val="EE972E"/>
          </a:solidFill>
        </p:spPr>
        <p:txBody>
          <a:bodyPr wrap="square" rtlCol="0" anchor="b">
            <a:spAutoFit/>
          </a:bodyPr>
          <a:lstStyle/>
          <a:p>
            <a:pPr algn="ctr"/>
            <a:r>
              <a:rPr lang="en-US" sz="3200" dirty="0">
                <a:latin typeface="Gill Sans MT" panose="020B0502020104020203" pitchFamily="34" charset="0"/>
              </a:rPr>
              <a:t>AN EXAMPLE OF PROJECT DESIGN</a:t>
            </a:r>
          </a:p>
        </p:txBody>
      </p:sp>
      <p:sp>
        <p:nvSpPr>
          <p:cNvPr id="10" name="TextBox 9"/>
          <p:cNvSpPr txBox="1"/>
          <p:nvPr/>
        </p:nvSpPr>
        <p:spPr>
          <a:xfrm>
            <a:off x="875383" y="1753620"/>
            <a:ext cx="5432187" cy="369332"/>
          </a:xfrm>
          <a:prstGeom prst="rect">
            <a:avLst/>
          </a:prstGeom>
          <a:noFill/>
        </p:spPr>
        <p:txBody>
          <a:bodyPr wrap="square" rtlCol="0">
            <a:spAutoFit/>
          </a:bodyPr>
          <a:lstStyle/>
          <a:p>
            <a:pPr marL="457200" indent="-457200">
              <a:spcBef>
                <a:spcPts val="400"/>
              </a:spcBef>
              <a:buFont typeface="+mj-lt"/>
              <a:buAutoNum type="arabicPeriod"/>
            </a:pPr>
            <a:r>
              <a:rPr lang="en-US" dirty="0">
                <a:latin typeface="Gill Sans MT" panose="020B0502020104020203" pitchFamily="34" charset="0"/>
              </a:rPr>
              <a:t>REPLAN Tool</a:t>
            </a:r>
          </a:p>
        </p:txBody>
      </p:sp>
      <p:grpSp>
        <p:nvGrpSpPr>
          <p:cNvPr id="3" name="Group 2">
            <a:extLst>
              <a:ext uri="{FF2B5EF4-FFF2-40B4-BE49-F238E27FC236}">
                <a16:creationId xmlns:a16="http://schemas.microsoft.com/office/drawing/2014/main" id="{A6D90A0C-7F9F-440C-AF2E-6E41DED368C6}"/>
              </a:ext>
            </a:extLst>
          </p:cNvPr>
          <p:cNvGrpSpPr/>
          <p:nvPr/>
        </p:nvGrpSpPr>
        <p:grpSpPr>
          <a:xfrm>
            <a:off x="6498612" y="1278947"/>
            <a:ext cx="4952228" cy="4938145"/>
            <a:chOff x="3268320" y="1830111"/>
            <a:chExt cx="4952228" cy="493814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942" y="1830111"/>
              <a:ext cx="4871606" cy="4938145"/>
            </a:xfrm>
            <a:prstGeom prst="rect">
              <a:avLst/>
            </a:prstGeom>
          </p:spPr>
        </p:pic>
        <p:sp>
          <p:nvSpPr>
            <p:cNvPr id="7" name="Rectangle 6"/>
            <p:cNvSpPr/>
            <p:nvPr/>
          </p:nvSpPr>
          <p:spPr>
            <a:xfrm rot="21424611">
              <a:off x="6016974" y="5303937"/>
              <a:ext cx="1634498" cy="1170991"/>
            </a:xfrm>
            <a:prstGeom prst="rect">
              <a:avLst/>
            </a:prstGeom>
            <a:solidFill>
              <a:schemeClr val="accent1">
                <a:alpha val="52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sz="1400" b="1" dirty="0">
                  <a:solidFill>
                    <a:schemeClr val="tx1"/>
                  </a:solidFill>
                  <a:latin typeface="Arial Narrow" panose="020B0606020202030204" pitchFamily="34" charset="0"/>
                </a:rPr>
                <a:t>Field A: cover crop</a:t>
              </a:r>
            </a:p>
          </p:txBody>
        </p:sp>
        <p:sp>
          <p:nvSpPr>
            <p:cNvPr id="8" name="Rectangle 7"/>
            <p:cNvSpPr/>
            <p:nvPr/>
          </p:nvSpPr>
          <p:spPr>
            <a:xfrm rot="21387891">
              <a:off x="3881433" y="4716794"/>
              <a:ext cx="2048302" cy="1818532"/>
            </a:xfrm>
            <a:prstGeom prst="rect">
              <a:avLst/>
            </a:prstGeom>
            <a:solidFill>
              <a:schemeClr val="bg2">
                <a:lumMod val="50000"/>
                <a:alpha val="5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Field 2</a:t>
              </a:r>
            </a:p>
          </p:txBody>
        </p:sp>
        <p:sp>
          <p:nvSpPr>
            <p:cNvPr id="2" name="Rectangle 1"/>
            <p:cNvSpPr/>
            <p:nvPr/>
          </p:nvSpPr>
          <p:spPr>
            <a:xfrm rot="21422299">
              <a:off x="3789641" y="3409183"/>
              <a:ext cx="2068987" cy="1289126"/>
            </a:xfrm>
            <a:prstGeom prst="rect">
              <a:avLst/>
            </a:prstGeom>
            <a:solidFill>
              <a:schemeClr val="bg2">
                <a:lumMod val="90000"/>
                <a:alpha val="5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rPr>
                <a:t>Field 1 </a:t>
              </a:r>
            </a:p>
          </p:txBody>
        </p:sp>
        <p:grpSp>
          <p:nvGrpSpPr>
            <p:cNvPr id="23" name="Group 22">
              <a:extLst>
                <a:ext uri="{FF2B5EF4-FFF2-40B4-BE49-F238E27FC236}">
                  <a16:creationId xmlns:a16="http://schemas.microsoft.com/office/drawing/2014/main" id="{580F7A88-C254-41D2-9D08-A283B86640DA}"/>
                </a:ext>
              </a:extLst>
            </p:cNvPr>
            <p:cNvGrpSpPr/>
            <p:nvPr/>
          </p:nvGrpSpPr>
          <p:grpSpPr>
            <a:xfrm rot="5400000">
              <a:off x="2993506" y="4022794"/>
              <a:ext cx="1353208" cy="331682"/>
              <a:chOff x="3188100" y="4521652"/>
              <a:chExt cx="1353208" cy="331682"/>
            </a:xfrm>
          </p:grpSpPr>
          <p:sp>
            <p:nvSpPr>
              <p:cNvPr id="12" name="4-Point Star 11"/>
              <p:cNvSpPr/>
              <p:nvPr/>
            </p:nvSpPr>
            <p:spPr>
              <a:xfrm>
                <a:off x="3188100" y="4620733"/>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12"/>
              <p:cNvSpPr/>
              <p:nvPr/>
            </p:nvSpPr>
            <p:spPr>
              <a:xfrm>
                <a:off x="3474519" y="4600915"/>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13"/>
              <p:cNvSpPr/>
              <p:nvPr/>
            </p:nvSpPr>
            <p:spPr>
              <a:xfrm>
                <a:off x="3771546" y="4571189"/>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4-Point Star 14"/>
              <p:cNvSpPr/>
              <p:nvPr/>
            </p:nvSpPr>
            <p:spPr>
              <a:xfrm>
                <a:off x="4026144" y="4561281"/>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15"/>
              <p:cNvSpPr/>
              <p:nvPr/>
            </p:nvSpPr>
            <p:spPr>
              <a:xfrm>
                <a:off x="4312567" y="4521652"/>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rot="5146347">
              <a:off x="2660621" y="5115791"/>
              <a:ext cx="1553952" cy="338554"/>
            </a:xfrm>
            <a:prstGeom prst="rect">
              <a:avLst/>
            </a:prstGeom>
            <a:noFill/>
          </p:spPr>
          <p:txBody>
            <a:bodyPr wrap="none" rtlCol="0">
              <a:spAutoFit/>
            </a:bodyPr>
            <a:lstStyle/>
            <a:p>
              <a:r>
                <a:rPr lang="en-US" sz="1600" dirty="0"/>
                <a:t>Windbreak Row</a:t>
              </a:r>
            </a:p>
          </p:txBody>
        </p:sp>
        <p:sp>
          <p:nvSpPr>
            <p:cNvPr id="21" name="Rectangle 20"/>
            <p:cNvSpPr/>
            <p:nvPr/>
          </p:nvSpPr>
          <p:spPr>
            <a:xfrm rot="21392276">
              <a:off x="5988179" y="5346375"/>
              <a:ext cx="1699503" cy="307777"/>
            </a:xfrm>
            <a:prstGeom prst="rect">
              <a:avLst/>
            </a:prstGeom>
          </p:spPr>
          <p:txBody>
            <a:bodyPr wrap="none">
              <a:spAutoFit/>
            </a:bodyPr>
            <a:lstStyle/>
            <a:p>
              <a:pPr algn="ctr"/>
              <a:r>
                <a:rPr lang="en-US" sz="1400" b="1" dirty="0">
                  <a:latin typeface="Arial Narrow" panose="020B0606020202030204" pitchFamily="34" charset="0"/>
                </a:rPr>
                <a:t>APN: 123-475-090-000</a:t>
              </a:r>
            </a:p>
          </p:txBody>
        </p:sp>
        <p:sp>
          <p:nvSpPr>
            <p:cNvPr id="25" name="Rectangle 24"/>
            <p:cNvSpPr/>
            <p:nvPr/>
          </p:nvSpPr>
          <p:spPr>
            <a:xfrm rot="21423502">
              <a:off x="3870112" y="4288929"/>
              <a:ext cx="1827744" cy="323165"/>
            </a:xfrm>
            <a:prstGeom prst="rect">
              <a:avLst/>
            </a:prstGeom>
          </p:spPr>
          <p:txBody>
            <a:bodyPr wrap="none">
              <a:spAutoFit/>
            </a:bodyPr>
            <a:lstStyle/>
            <a:p>
              <a:pPr algn="ctr"/>
              <a:r>
                <a:rPr lang="en-US" sz="1500" dirty="0">
                  <a:latin typeface="+mj-lt"/>
                </a:rPr>
                <a:t>Compost Application</a:t>
              </a:r>
            </a:p>
          </p:txBody>
        </p:sp>
        <p:grpSp>
          <p:nvGrpSpPr>
            <p:cNvPr id="26" name="Group 25">
              <a:extLst>
                <a:ext uri="{FF2B5EF4-FFF2-40B4-BE49-F238E27FC236}">
                  <a16:creationId xmlns:a16="http://schemas.microsoft.com/office/drawing/2014/main" id="{A0E5FDFE-5E95-498F-B17E-5A913343B4A6}"/>
                </a:ext>
              </a:extLst>
            </p:cNvPr>
            <p:cNvGrpSpPr/>
            <p:nvPr/>
          </p:nvGrpSpPr>
          <p:grpSpPr>
            <a:xfrm rot="5400000">
              <a:off x="2941401" y="5614547"/>
              <a:ext cx="1629019" cy="341593"/>
              <a:chOff x="2912289" y="4521652"/>
              <a:chExt cx="1629019" cy="341593"/>
            </a:xfrm>
          </p:grpSpPr>
          <p:sp>
            <p:nvSpPr>
              <p:cNvPr id="27" name="4-Point Star 2">
                <a:extLst>
                  <a:ext uri="{FF2B5EF4-FFF2-40B4-BE49-F238E27FC236}">
                    <a16:creationId xmlns:a16="http://schemas.microsoft.com/office/drawing/2014/main" id="{9AB35243-4892-43F5-9824-506711EDC3F1}"/>
                  </a:ext>
                </a:extLst>
              </p:cNvPr>
              <p:cNvSpPr/>
              <p:nvPr/>
            </p:nvSpPr>
            <p:spPr>
              <a:xfrm>
                <a:off x="2912289" y="4630644"/>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4-Point Star 11">
                <a:extLst>
                  <a:ext uri="{FF2B5EF4-FFF2-40B4-BE49-F238E27FC236}">
                    <a16:creationId xmlns:a16="http://schemas.microsoft.com/office/drawing/2014/main" id="{052A182F-D42C-457F-88C7-E33B59042C6D}"/>
                  </a:ext>
                </a:extLst>
              </p:cNvPr>
              <p:cNvSpPr/>
              <p:nvPr/>
            </p:nvSpPr>
            <p:spPr>
              <a:xfrm>
                <a:off x="3188100" y="4620733"/>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12">
                <a:extLst>
                  <a:ext uri="{FF2B5EF4-FFF2-40B4-BE49-F238E27FC236}">
                    <a16:creationId xmlns:a16="http://schemas.microsoft.com/office/drawing/2014/main" id="{A502B56A-7CB7-445A-8D09-1DB9E9623B10}"/>
                  </a:ext>
                </a:extLst>
              </p:cNvPr>
              <p:cNvSpPr/>
              <p:nvPr/>
            </p:nvSpPr>
            <p:spPr>
              <a:xfrm>
                <a:off x="3474519" y="4600915"/>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4-Point Star 13">
                <a:extLst>
                  <a:ext uri="{FF2B5EF4-FFF2-40B4-BE49-F238E27FC236}">
                    <a16:creationId xmlns:a16="http://schemas.microsoft.com/office/drawing/2014/main" id="{9F2D53BF-2142-4E25-9B2C-AB0D2E3B1577}"/>
                  </a:ext>
                </a:extLst>
              </p:cNvPr>
              <p:cNvSpPr/>
              <p:nvPr/>
            </p:nvSpPr>
            <p:spPr>
              <a:xfrm>
                <a:off x="3771546" y="4571189"/>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14">
                <a:extLst>
                  <a:ext uri="{FF2B5EF4-FFF2-40B4-BE49-F238E27FC236}">
                    <a16:creationId xmlns:a16="http://schemas.microsoft.com/office/drawing/2014/main" id="{CF2011A4-9814-491B-BA5F-3AEF4537B33E}"/>
                  </a:ext>
                </a:extLst>
              </p:cNvPr>
              <p:cNvSpPr/>
              <p:nvPr/>
            </p:nvSpPr>
            <p:spPr>
              <a:xfrm>
                <a:off x="4026144" y="4561281"/>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4-Point Star 15">
                <a:extLst>
                  <a:ext uri="{FF2B5EF4-FFF2-40B4-BE49-F238E27FC236}">
                    <a16:creationId xmlns:a16="http://schemas.microsoft.com/office/drawing/2014/main" id="{1E43F33F-7230-4B33-B39D-49B77B37F78C}"/>
                  </a:ext>
                </a:extLst>
              </p:cNvPr>
              <p:cNvSpPr/>
              <p:nvPr/>
            </p:nvSpPr>
            <p:spPr>
              <a:xfrm>
                <a:off x="4312567" y="4521652"/>
                <a:ext cx="228741" cy="232601"/>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B46369D6-7ADD-4B06-837E-74904E84C293}"/>
                </a:ext>
              </a:extLst>
            </p:cNvPr>
            <p:cNvSpPr/>
            <p:nvPr/>
          </p:nvSpPr>
          <p:spPr>
            <a:xfrm rot="21423502">
              <a:off x="4022512" y="5900254"/>
              <a:ext cx="1827744" cy="323165"/>
            </a:xfrm>
            <a:prstGeom prst="rect">
              <a:avLst/>
            </a:prstGeom>
          </p:spPr>
          <p:txBody>
            <a:bodyPr wrap="none">
              <a:spAutoFit/>
            </a:bodyPr>
            <a:lstStyle/>
            <a:p>
              <a:pPr algn="ctr"/>
              <a:r>
                <a:rPr lang="en-US" sz="1500" dirty="0">
                  <a:latin typeface="+mj-lt"/>
                </a:rPr>
                <a:t>Compost Application</a:t>
              </a:r>
            </a:p>
          </p:txBody>
        </p:sp>
        <p:sp>
          <p:nvSpPr>
            <p:cNvPr id="34" name="Rectangle 33">
              <a:extLst>
                <a:ext uri="{FF2B5EF4-FFF2-40B4-BE49-F238E27FC236}">
                  <a16:creationId xmlns:a16="http://schemas.microsoft.com/office/drawing/2014/main" id="{C17C2E4B-D42B-46DA-AED1-E313A54D5A5A}"/>
                </a:ext>
              </a:extLst>
            </p:cNvPr>
            <p:cNvSpPr/>
            <p:nvPr/>
          </p:nvSpPr>
          <p:spPr>
            <a:xfrm rot="21392276">
              <a:off x="3995444" y="5067673"/>
              <a:ext cx="1715533" cy="307777"/>
            </a:xfrm>
            <a:prstGeom prst="rect">
              <a:avLst/>
            </a:prstGeom>
          </p:spPr>
          <p:txBody>
            <a:bodyPr wrap="square">
              <a:spAutoFit/>
            </a:bodyPr>
            <a:lstStyle/>
            <a:p>
              <a:pPr algn="ctr"/>
              <a:r>
                <a:rPr lang="en-US" sz="1400" b="1" dirty="0">
                  <a:latin typeface="Arial Narrow" panose="020B0606020202030204" pitchFamily="34" charset="0"/>
                </a:rPr>
                <a:t>APN: 123-555-507-000</a:t>
              </a:r>
            </a:p>
          </p:txBody>
        </p:sp>
        <p:sp>
          <p:nvSpPr>
            <p:cNvPr id="35" name="Rectangle 34">
              <a:extLst>
                <a:ext uri="{FF2B5EF4-FFF2-40B4-BE49-F238E27FC236}">
                  <a16:creationId xmlns:a16="http://schemas.microsoft.com/office/drawing/2014/main" id="{9A19892F-2AC4-443D-A683-7CE29CD6AB32}"/>
                </a:ext>
              </a:extLst>
            </p:cNvPr>
            <p:cNvSpPr/>
            <p:nvPr/>
          </p:nvSpPr>
          <p:spPr>
            <a:xfrm rot="21392276">
              <a:off x="3962912" y="3586489"/>
              <a:ext cx="1715533" cy="307777"/>
            </a:xfrm>
            <a:prstGeom prst="rect">
              <a:avLst/>
            </a:prstGeom>
          </p:spPr>
          <p:txBody>
            <a:bodyPr wrap="square">
              <a:spAutoFit/>
            </a:bodyPr>
            <a:lstStyle/>
            <a:p>
              <a:pPr algn="ctr"/>
              <a:r>
                <a:rPr lang="en-US" sz="1400" b="1" dirty="0">
                  <a:latin typeface="Arial Narrow" panose="020B0606020202030204" pitchFamily="34" charset="0"/>
                </a:rPr>
                <a:t>APN: 123-555-507-000</a:t>
              </a:r>
            </a:p>
          </p:txBody>
        </p:sp>
      </p:grpSp>
      <p:sp>
        <p:nvSpPr>
          <p:cNvPr id="38" name="4-Point Star 19">
            <a:extLst>
              <a:ext uri="{FF2B5EF4-FFF2-40B4-BE49-F238E27FC236}">
                <a16:creationId xmlns:a16="http://schemas.microsoft.com/office/drawing/2014/main" id="{C1E52B49-1CDE-45E6-A877-8EC3A430E08F}"/>
              </a:ext>
            </a:extLst>
          </p:cNvPr>
          <p:cNvSpPr/>
          <p:nvPr/>
        </p:nvSpPr>
        <p:spPr>
          <a:xfrm rot="5400000">
            <a:off x="2281335" y="5210480"/>
            <a:ext cx="237000" cy="255576"/>
          </a:xfrm>
          <a:prstGeom prst="star4">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9C6463-AB95-4D92-8C59-1193EBF748C8}"/>
              </a:ext>
            </a:extLst>
          </p:cNvPr>
          <p:cNvSpPr/>
          <p:nvPr/>
        </p:nvSpPr>
        <p:spPr>
          <a:xfrm>
            <a:off x="593946" y="2909004"/>
            <a:ext cx="6139584" cy="430887"/>
          </a:xfrm>
          <a:prstGeom prst="rect">
            <a:avLst/>
          </a:prstGeom>
        </p:spPr>
        <p:txBody>
          <a:bodyPr wrap="square">
            <a:spAutoFit/>
          </a:bodyPr>
          <a:lstStyle/>
          <a:p>
            <a:r>
              <a:rPr lang="en-US" sz="2200" b="1" dirty="0">
                <a:solidFill>
                  <a:srgbClr val="1D0FCF"/>
                </a:solidFill>
                <a:latin typeface="Gill Sans MT" panose="020B0502020104020203" pitchFamily="34" charset="0"/>
              </a:rPr>
              <a:t>Required Information for a Project Design</a:t>
            </a:r>
          </a:p>
        </p:txBody>
      </p:sp>
    </p:spTree>
    <p:extLst>
      <p:ext uri="{BB962C8B-B14F-4D97-AF65-F5344CB8AC3E}">
        <p14:creationId xmlns:p14="http://schemas.microsoft.com/office/powerpoint/2010/main" val="143181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D2A635-8181-4840-960C-42D6E600019F}"/>
              </a:ext>
            </a:extLst>
          </p:cNvPr>
          <p:cNvSpPr txBox="1">
            <a:spLocks/>
          </p:cNvSpPr>
          <p:nvPr/>
        </p:nvSpPr>
        <p:spPr>
          <a:xfrm>
            <a:off x="838200" y="379126"/>
            <a:ext cx="10515600" cy="1127951"/>
          </a:xfrm>
          <a:prstGeom prst="rect">
            <a:avLst/>
          </a:prstGeom>
          <a:solidFill>
            <a:srgbClr val="EE972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Gill Sans MT" panose="020B0502020104020203" pitchFamily="34" charset="0"/>
              </a:rPr>
              <a:t>CONSERVATION PLAN (OPTIONAL)</a:t>
            </a:r>
          </a:p>
        </p:txBody>
      </p:sp>
      <p:sp>
        <p:nvSpPr>
          <p:cNvPr id="3" name="Content Placeholder 2">
            <a:extLst>
              <a:ext uri="{FF2B5EF4-FFF2-40B4-BE49-F238E27FC236}">
                <a16:creationId xmlns:a16="http://schemas.microsoft.com/office/drawing/2014/main" id="{6FFCF01A-EA52-4300-B2F2-2C4CB9D7B53C}"/>
              </a:ext>
            </a:extLst>
          </p:cNvPr>
          <p:cNvSpPr>
            <a:spLocks noGrp="1"/>
          </p:cNvSpPr>
          <p:nvPr>
            <p:ph idx="1"/>
          </p:nvPr>
        </p:nvSpPr>
        <p:spPr>
          <a:xfrm>
            <a:off x="905313" y="1657845"/>
            <a:ext cx="10310768" cy="4642287"/>
          </a:xfrm>
        </p:spPr>
        <p:txBody>
          <a:bodyPr>
            <a:normAutofit/>
          </a:bodyPr>
          <a:lstStyle/>
          <a:p>
            <a:pPr marL="0" indent="0">
              <a:lnSpc>
                <a:spcPct val="100000"/>
              </a:lnSpc>
              <a:spcBef>
                <a:spcPts val="0"/>
              </a:spcBef>
              <a:buNone/>
            </a:pPr>
            <a:r>
              <a:rPr lang="en-US" sz="2000" dirty="0">
                <a:latin typeface="Gill Sans MT" panose="020B0502020104020203" pitchFamily="34" charset="0"/>
              </a:rPr>
              <a:t>The Conservation Plan must be submitted as a PDF and include, at a minimum, all of the following: </a:t>
            </a:r>
          </a:p>
          <a:p>
            <a:pPr marL="685800" indent="-457200">
              <a:lnSpc>
                <a:spcPct val="100000"/>
              </a:lnSpc>
              <a:buAutoNum type="alphaLcPeriod"/>
            </a:pPr>
            <a:r>
              <a:rPr lang="en-US" sz="2000" dirty="0">
                <a:latin typeface="Gill Sans MT" panose="020B0502020104020203" pitchFamily="34" charset="0"/>
              </a:rPr>
              <a:t>An aerial photo or diagram of project fields. </a:t>
            </a:r>
          </a:p>
          <a:p>
            <a:pPr marL="685800" indent="-457200">
              <a:lnSpc>
                <a:spcPct val="100000"/>
              </a:lnSpc>
              <a:buAutoNum type="alphaLcPeriod"/>
            </a:pPr>
            <a:r>
              <a:rPr lang="en-US" sz="2000" dirty="0">
                <a:latin typeface="Gill Sans MT" panose="020B0502020104020203" pitchFamily="34" charset="0"/>
              </a:rPr>
              <a:t>A list of current management decisions. </a:t>
            </a:r>
          </a:p>
          <a:p>
            <a:pPr marL="685800" indent="-457200">
              <a:lnSpc>
                <a:spcPct val="100000"/>
              </a:lnSpc>
              <a:buAutoNum type="alphaLcPeriod"/>
            </a:pPr>
            <a:r>
              <a:rPr lang="en-US" sz="2000" dirty="0">
                <a:latin typeface="Gill Sans MT" panose="020B0502020104020203" pitchFamily="34" charset="0"/>
              </a:rPr>
              <a:t>The location of and schedule for applying new conservation practices.</a:t>
            </a:r>
          </a:p>
          <a:p>
            <a:pPr marL="685800" indent="-457200">
              <a:lnSpc>
                <a:spcPct val="100000"/>
              </a:lnSpc>
              <a:buAutoNum type="alphaLcPeriod"/>
            </a:pPr>
            <a:r>
              <a:rPr lang="en-US" sz="2000" dirty="0">
                <a:latin typeface="Gill Sans MT" panose="020B0502020104020203" pitchFamily="34" charset="0"/>
              </a:rPr>
              <a:t>Resource Assessment which includes an inventory of resources and resource concerns, soils information, topographic maps, plan maps showing location of property, existing practices, structures, planned practices, soils, water features and other environmentally sensitive areas, and environmental assessment. </a:t>
            </a:r>
          </a:p>
          <a:p>
            <a:pPr marL="685800" indent="-457200">
              <a:lnSpc>
                <a:spcPct val="100000"/>
              </a:lnSpc>
              <a:buAutoNum type="alphaLcPeriod"/>
            </a:pPr>
            <a:r>
              <a:rPr lang="en-US" sz="2000" dirty="0">
                <a:latin typeface="Gill Sans MT" panose="020B0502020104020203" pitchFamily="34" charset="0"/>
              </a:rPr>
              <a:t>Information explaining how specific management decisions will be implemented. </a:t>
            </a:r>
          </a:p>
          <a:p>
            <a:pPr marL="685800" indent="-457200">
              <a:lnSpc>
                <a:spcPct val="100000"/>
              </a:lnSpc>
              <a:buAutoNum type="alphaLcPeriod"/>
            </a:pPr>
            <a:r>
              <a:rPr lang="en-US" sz="2000" dirty="0">
                <a:latin typeface="Gill Sans MT" panose="020B0502020104020203" pitchFamily="34" charset="0"/>
              </a:rPr>
              <a:t>A plan for operation and maintenance of selected management practices.</a:t>
            </a:r>
          </a:p>
        </p:txBody>
      </p:sp>
    </p:spTree>
    <p:extLst>
      <p:ext uri="{BB962C8B-B14F-4D97-AF65-F5344CB8AC3E}">
        <p14:creationId xmlns:p14="http://schemas.microsoft.com/office/powerpoint/2010/main" val="2092765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55AF-64BE-4CD0-AB49-62D8F3BB0536}"/>
              </a:ext>
            </a:extLst>
          </p:cNvPr>
          <p:cNvSpPr>
            <a:spLocks noGrp="1"/>
          </p:cNvSpPr>
          <p:nvPr>
            <p:ph type="title"/>
          </p:nvPr>
        </p:nvSpPr>
        <p:spPr>
          <a:solidFill>
            <a:srgbClr val="EE972E"/>
          </a:solidFill>
          <a:ln>
            <a:solidFill>
              <a:srgbClr val="EE972E"/>
            </a:solidFill>
          </a:ln>
        </p:spPr>
        <p:txBody>
          <a:bodyPr>
            <a:normAutofit/>
          </a:bodyPr>
          <a:lstStyle/>
          <a:p>
            <a:pPr algn="ctr"/>
            <a:r>
              <a:rPr lang="en-US" sz="4000" dirty="0">
                <a:latin typeface="Gill Sans MT" panose="020B0502020104020203" pitchFamily="34" charset="0"/>
              </a:rPr>
              <a:t>GROUNDS FOR DISQUALIFICATION</a:t>
            </a:r>
          </a:p>
        </p:txBody>
      </p:sp>
      <p:sp>
        <p:nvSpPr>
          <p:cNvPr id="12" name="TextBox 11">
            <a:extLst>
              <a:ext uri="{FF2B5EF4-FFF2-40B4-BE49-F238E27FC236}">
                <a16:creationId xmlns:a16="http://schemas.microsoft.com/office/drawing/2014/main" id="{738CF96D-520F-4A70-98E2-03E647C49032}"/>
              </a:ext>
            </a:extLst>
          </p:cNvPr>
          <p:cNvSpPr txBox="1"/>
          <p:nvPr/>
        </p:nvSpPr>
        <p:spPr>
          <a:xfrm>
            <a:off x="937590" y="1824010"/>
            <a:ext cx="10316819" cy="3000821"/>
          </a:xfrm>
          <a:prstGeom prst="rect">
            <a:avLst/>
          </a:prstGeom>
          <a:noFill/>
        </p:spPr>
        <p:txBody>
          <a:bodyPr wrap="square" rtlCol="0">
            <a:spAutoFit/>
          </a:bodyPr>
          <a:lstStyle/>
          <a:p>
            <a:pPr marL="457200" lvl="0" indent="-457200">
              <a:spcBef>
                <a:spcPts val="600"/>
              </a:spcBef>
              <a:spcAft>
                <a:spcPts val="1200"/>
              </a:spcAft>
              <a:buFont typeface="Wingdings" panose="05000000000000000000" pitchFamily="2" charset="2"/>
              <a:buChar char="§"/>
            </a:pPr>
            <a:r>
              <a:rPr lang="en-US" sz="2400" dirty="0">
                <a:latin typeface="Gill Sans MT" panose="020B0502020104020203" pitchFamily="34" charset="0"/>
              </a:rPr>
              <a:t>Incomplete grant applications: </a:t>
            </a:r>
          </a:p>
          <a:p>
            <a:pPr marL="914400" lvl="1" indent="-457200">
              <a:spcBef>
                <a:spcPts val="600"/>
              </a:spcBef>
              <a:spcAft>
                <a:spcPts val="1200"/>
              </a:spcAft>
              <a:buSzPct val="50000"/>
              <a:buFont typeface="Wingdings" panose="05000000000000000000" pitchFamily="2" charset="2"/>
              <a:buChar char="q"/>
            </a:pPr>
            <a:r>
              <a:rPr lang="en-US" sz="2400" dirty="0">
                <a:latin typeface="Gill Sans MT" panose="020B0502020104020203" pitchFamily="34" charset="0"/>
              </a:rPr>
              <a:t>Applications with one or more unanswered questions necessary for administrative or technical review.</a:t>
            </a:r>
          </a:p>
          <a:p>
            <a:pPr marL="914400" lvl="1" indent="-457200">
              <a:spcBef>
                <a:spcPts val="600"/>
              </a:spcBef>
              <a:spcAft>
                <a:spcPts val="1200"/>
              </a:spcAft>
              <a:buSzPct val="50000"/>
              <a:buFont typeface="Wingdings" panose="05000000000000000000" pitchFamily="2" charset="2"/>
              <a:buChar char="q"/>
            </a:pPr>
            <a:r>
              <a:rPr lang="en-US" sz="2400" dirty="0">
                <a:latin typeface="Gill Sans MT" panose="020B0502020104020203" pitchFamily="34" charset="0"/>
              </a:rPr>
              <a:t>Applications with missing, blank, unreadable, corrupt, or otherwise unusable attachments.</a:t>
            </a:r>
          </a:p>
          <a:p>
            <a:pPr marL="457200" lvl="0" indent="-457200">
              <a:spcBef>
                <a:spcPts val="600"/>
              </a:spcBef>
              <a:spcAft>
                <a:spcPts val="1200"/>
              </a:spcAft>
              <a:buFont typeface="Wingdings" panose="05000000000000000000" pitchFamily="2" charset="2"/>
              <a:buChar char="§"/>
            </a:pPr>
            <a:r>
              <a:rPr lang="en-US" sz="2400" dirty="0">
                <a:latin typeface="Gill Sans MT" panose="020B0502020104020203" pitchFamily="34" charset="0"/>
              </a:rPr>
              <a:t>Applications requested for more than the maximum award amount.</a:t>
            </a:r>
          </a:p>
        </p:txBody>
      </p:sp>
    </p:spTree>
    <p:extLst>
      <p:ext uri="{BB962C8B-B14F-4D97-AF65-F5344CB8AC3E}">
        <p14:creationId xmlns:p14="http://schemas.microsoft.com/office/powerpoint/2010/main" val="3418380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E11C-9F96-4A6C-A566-E8875A30183D}"/>
              </a:ext>
            </a:extLst>
          </p:cNvPr>
          <p:cNvSpPr>
            <a:spLocks noGrp="1"/>
          </p:cNvSpPr>
          <p:nvPr>
            <p:ph type="title"/>
          </p:nvPr>
        </p:nvSpPr>
        <p:spPr>
          <a:xfrm>
            <a:off x="543697" y="499533"/>
            <a:ext cx="11084011" cy="1316910"/>
          </a:xfrm>
          <a:solidFill>
            <a:srgbClr val="EE972E"/>
          </a:solidFill>
        </p:spPr>
        <p:txBody>
          <a:bodyPr>
            <a:normAutofit/>
          </a:bodyPr>
          <a:lstStyle/>
          <a:p>
            <a:pPr algn="ctr"/>
            <a:r>
              <a:rPr lang="en-US" sz="4000" dirty="0">
                <a:latin typeface="Gill Sans MT" panose="020B0502020104020203" pitchFamily="34" charset="0"/>
              </a:rPr>
              <a:t>PAYMENT PROCESS</a:t>
            </a:r>
          </a:p>
        </p:txBody>
      </p:sp>
      <p:sp>
        <p:nvSpPr>
          <p:cNvPr id="3" name="Content Placeholder 2">
            <a:extLst>
              <a:ext uri="{FF2B5EF4-FFF2-40B4-BE49-F238E27FC236}">
                <a16:creationId xmlns:a16="http://schemas.microsoft.com/office/drawing/2014/main" id="{60408718-DF3B-4598-97E0-F2F3515DB892}"/>
              </a:ext>
            </a:extLst>
          </p:cNvPr>
          <p:cNvSpPr>
            <a:spLocks noGrp="1"/>
          </p:cNvSpPr>
          <p:nvPr>
            <p:ph idx="1"/>
          </p:nvPr>
        </p:nvSpPr>
        <p:spPr>
          <a:xfrm>
            <a:off x="673173" y="2011681"/>
            <a:ext cx="10845654" cy="4166697"/>
          </a:xfrm>
        </p:spPr>
        <p:txBody>
          <a:bodyPr>
            <a:normAutofit/>
          </a:bodyPr>
          <a:lstStyle/>
          <a:p>
            <a:pPr>
              <a:lnSpc>
                <a:spcPct val="100000"/>
              </a:lnSpc>
              <a:spcBef>
                <a:spcPts val="600"/>
              </a:spcBef>
            </a:pPr>
            <a:r>
              <a:rPr lang="en-US" dirty="0">
                <a:latin typeface="Gill Sans MT" panose="020B0502020104020203" pitchFamily="34" charset="0"/>
              </a:rPr>
              <a:t>Flat rate payment system based on practice implementation</a:t>
            </a:r>
          </a:p>
          <a:p>
            <a:pPr>
              <a:lnSpc>
                <a:spcPct val="100000"/>
              </a:lnSpc>
              <a:spcBef>
                <a:spcPts val="600"/>
              </a:spcBef>
            </a:pPr>
            <a:r>
              <a:rPr lang="en-US" dirty="0">
                <a:latin typeface="Gill Sans MT" panose="020B0502020104020203" pitchFamily="34" charset="0"/>
              </a:rPr>
              <a:t>Reimbursement</a:t>
            </a:r>
          </a:p>
          <a:p>
            <a:pPr>
              <a:lnSpc>
                <a:spcPct val="100000"/>
              </a:lnSpc>
              <a:spcBef>
                <a:spcPts val="600"/>
              </a:spcBef>
            </a:pPr>
            <a:r>
              <a:rPr lang="en-US" dirty="0">
                <a:latin typeface="Gill Sans MT" panose="020B0502020104020203" pitchFamily="34" charset="0"/>
              </a:rPr>
              <a:t>Annual Invoicing</a:t>
            </a:r>
          </a:p>
          <a:p>
            <a:pPr>
              <a:lnSpc>
                <a:spcPct val="100000"/>
              </a:lnSpc>
              <a:spcBef>
                <a:spcPts val="600"/>
              </a:spcBef>
            </a:pPr>
            <a:r>
              <a:rPr lang="en-US" dirty="0">
                <a:latin typeface="Gill Sans MT" panose="020B0502020104020203" pitchFamily="34" charset="0"/>
              </a:rPr>
              <a:t>Compost repayments are based on maximum allowable application rate</a:t>
            </a:r>
          </a:p>
          <a:p>
            <a:pPr>
              <a:lnSpc>
                <a:spcPct val="100000"/>
              </a:lnSpc>
              <a:spcBef>
                <a:spcPts val="600"/>
              </a:spcBef>
            </a:pPr>
            <a:r>
              <a:rPr lang="en-US" dirty="0">
                <a:latin typeface="Gill Sans MT" panose="020B0502020104020203" pitchFamily="34" charset="0"/>
              </a:rPr>
              <a:t>Recipients can apply for up to 25% advance payment</a:t>
            </a:r>
          </a:p>
          <a:p>
            <a:pPr marL="0" indent="0">
              <a:lnSpc>
                <a:spcPct val="100000"/>
              </a:lnSpc>
              <a:spcBef>
                <a:spcPts val="600"/>
              </a:spcBef>
              <a:buNone/>
            </a:pPr>
            <a:endParaRPr lang="en-US" sz="2800" dirty="0">
              <a:latin typeface="Gill Sans MT" panose="020B0502020104020203" pitchFamily="34" charset="0"/>
            </a:endParaRPr>
          </a:p>
        </p:txBody>
      </p:sp>
      <p:pic>
        <p:nvPicPr>
          <p:cNvPr id="5" name="Picture 4">
            <a:extLst>
              <a:ext uri="{FF2B5EF4-FFF2-40B4-BE49-F238E27FC236}">
                <a16:creationId xmlns:a16="http://schemas.microsoft.com/office/drawing/2014/main" id="{BB9435AE-1A1C-47CD-A290-5DA0E96CD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393" y="4732638"/>
            <a:ext cx="1677709" cy="1934876"/>
          </a:xfrm>
          <a:prstGeom prst="rect">
            <a:avLst/>
          </a:prstGeom>
        </p:spPr>
      </p:pic>
    </p:spTree>
    <p:extLst>
      <p:ext uri="{BB962C8B-B14F-4D97-AF65-F5344CB8AC3E}">
        <p14:creationId xmlns:p14="http://schemas.microsoft.com/office/powerpoint/2010/main" val="2039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eceipt&#10;&#10;Description automatically generated">
            <a:extLst>
              <a:ext uri="{FF2B5EF4-FFF2-40B4-BE49-F238E27FC236}">
                <a16:creationId xmlns:a16="http://schemas.microsoft.com/office/drawing/2014/main" id="{455361DE-A9D1-4DF4-AF5F-B673C1C1F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622573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35131735-8326-473E-8F52-C5747278C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856534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with medium confidence">
            <a:extLst>
              <a:ext uri="{FF2B5EF4-FFF2-40B4-BE49-F238E27FC236}">
                <a16:creationId xmlns:a16="http://schemas.microsoft.com/office/drawing/2014/main" id="{59F6E2E5-5433-4E71-8FC2-64545FA0B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66639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PROGRAM OVERVIEW</a:t>
            </a:r>
            <a:endParaRPr lang="en-US" sz="4000" dirty="0"/>
          </a:p>
        </p:txBody>
      </p:sp>
      <p:sp>
        <p:nvSpPr>
          <p:cNvPr id="3" name="Content Placeholder 2">
            <a:extLst>
              <a:ext uri="{FF2B5EF4-FFF2-40B4-BE49-F238E27FC236}">
                <a16:creationId xmlns:a16="http://schemas.microsoft.com/office/drawing/2014/main" id="{C69B26A4-62AF-4CB4-AC3B-17927077EA55}"/>
              </a:ext>
            </a:extLst>
          </p:cNvPr>
          <p:cNvSpPr>
            <a:spLocks noGrp="1"/>
          </p:cNvSpPr>
          <p:nvPr>
            <p:ph idx="1"/>
          </p:nvPr>
        </p:nvSpPr>
        <p:spPr>
          <a:xfrm>
            <a:off x="838200" y="1593908"/>
            <a:ext cx="10515600" cy="4832059"/>
          </a:xfrm>
        </p:spPr>
        <p:txBody>
          <a:bodyPr>
            <a:noAutofit/>
          </a:bodyPr>
          <a:lstStyle/>
          <a:p>
            <a:pPr>
              <a:lnSpc>
                <a:spcPct val="110000"/>
              </a:lnSpc>
              <a:spcAft>
                <a:spcPts val="600"/>
              </a:spcAft>
              <a:buFont typeface="Wingdings" panose="05000000000000000000" pitchFamily="2" charset="2"/>
              <a:buChar char="§"/>
            </a:pPr>
            <a:r>
              <a:rPr lang="en-US" sz="2400" b="1" dirty="0">
                <a:latin typeface="Gill Sans MT" panose="020B0502020104020203" pitchFamily="34" charset="0"/>
              </a:rPr>
              <a:t>Healthy Soils Program (HSP)</a:t>
            </a:r>
          </a:p>
          <a:p>
            <a:pPr marL="228600" lvl="1" indent="0">
              <a:buNone/>
            </a:pPr>
            <a:r>
              <a:rPr lang="en-US" dirty="0">
                <a:latin typeface="Gill Sans MT" panose="020B0502020104020203" pitchFamily="34" charset="0"/>
              </a:rPr>
              <a:t>Stems from California Healthy Soils Initiative, a collaboration of state agencies and departments that promotes the development of healthy soils on California’s farmlands and ranchlands. </a:t>
            </a:r>
          </a:p>
          <a:p>
            <a:pPr marL="228600" lvl="1" indent="0">
              <a:lnSpc>
                <a:spcPct val="100000"/>
              </a:lnSpc>
              <a:spcBef>
                <a:spcPts val="600"/>
              </a:spcBef>
              <a:buNone/>
            </a:pPr>
            <a:r>
              <a:rPr lang="en-US" dirty="0">
                <a:latin typeface="Gill Sans MT" panose="020B0502020104020203" pitchFamily="34" charset="0"/>
              </a:rPr>
              <a:t>Competitive grant program: </a:t>
            </a:r>
            <a:r>
              <a:rPr lang="en-US" u="sng" dirty="0">
                <a:latin typeface="Gill Sans MT" panose="020B0502020104020203" pitchFamily="34" charset="0"/>
              </a:rPr>
              <a:t>HSP Incentives Program </a:t>
            </a:r>
            <a:r>
              <a:rPr lang="en-US" dirty="0">
                <a:latin typeface="Gill Sans MT" panose="020B0502020104020203" pitchFamily="34" charset="0"/>
              </a:rPr>
              <a:t>and </a:t>
            </a:r>
            <a:r>
              <a:rPr lang="en-US" u="sng" dirty="0">
                <a:latin typeface="Gill Sans MT" panose="020B0502020104020203" pitchFamily="34" charset="0"/>
              </a:rPr>
              <a:t>HSP Demonstration Projects</a:t>
            </a:r>
          </a:p>
          <a:p>
            <a:pPr>
              <a:spcBef>
                <a:spcPts val="1200"/>
              </a:spcBef>
              <a:spcAft>
                <a:spcPts val="1000"/>
              </a:spcAft>
              <a:buFont typeface="Wingdings" panose="05000000000000000000" pitchFamily="2" charset="2"/>
              <a:buChar char="§"/>
            </a:pPr>
            <a:r>
              <a:rPr lang="en-US" sz="2400" b="1" dirty="0">
                <a:latin typeface="Gill Sans MT" panose="020B0502020104020203" pitchFamily="34" charset="0"/>
              </a:rPr>
              <a:t>Objectives: </a:t>
            </a:r>
            <a:r>
              <a:rPr lang="en-US" sz="2400" dirty="0">
                <a:latin typeface="Gill Sans MT" panose="020B0502020104020203" pitchFamily="34" charset="0"/>
              </a:rPr>
              <a:t>To build soil organic carbon and reduce atmospheric greenhouse gases (GHGs).</a:t>
            </a:r>
          </a:p>
          <a:p>
            <a:pPr>
              <a:spcBef>
                <a:spcPts val="1200"/>
              </a:spcBef>
              <a:spcAft>
                <a:spcPts val="1000"/>
              </a:spcAft>
              <a:buFont typeface="Wingdings" panose="05000000000000000000" pitchFamily="2" charset="2"/>
              <a:buChar char="§"/>
            </a:pPr>
            <a:r>
              <a:rPr lang="en-US" sz="2400" b="1" dirty="0">
                <a:latin typeface="Gill Sans MT" panose="020B0502020104020203" pitchFamily="34" charset="0"/>
              </a:rPr>
              <a:t>HSP Incentives Program </a:t>
            </a:r>
            <a:r>
              <a:rPr lang="en-US" sz="2400" dirty="0">
                <a:latin typeface="Gill Sans MT" panose="020B0502020104020203" pitchFamily="34" charset="0"/>
              </a:rPr>
              <a:t>provides</a:t>
            </a:r>
            <a:r>
              <a:rPr lang="en-US" sz="2400" b="1" dirty="0">
                <a:latin typeface="Gill Sans MT" panose="020B0502020104020203" pitchFamily="34" charset="0"/>
              </a:rPr>
              <a:t> </a:t>
            </a:r>
            <a:r>
              <a:rPr lang="en-US" sz="2400" dirty="0">
                <a:latin typeface="Gill Sans MT" panose="020B0502020104020203" pitchFamily="34" charset="0"/>
              </a:rPr>
              <a:t>financial incentives to California growers and ranchers to implement agricultural management practices that sequester carbon, reduce atmospheric GHGs and improve soil health which also leads to efficient use of water.</a:t>
            </a:r>
          </a:p>
        </p:txBody>
      </p:sp>
    </p:spTree>
    <p:extLst>
      <p:ext uri="{BB962C8B-B14F-4D97-AF65-F5344CB8AC3E}">
        <p14:creationId xmlns:p14="http://schemas.microsoft.com/office/powerpoint/2010/main" val="12715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DEC5BD50-EF48-4E44-8B79-E46BB444E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76617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FD11C1C4-5C9E-486F-B3E7-123A93122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489557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69DF-1FC1-44D2-8AB4-7C655E4196B3}"/>
              </a:ext>
            </a:extLst>
          </p:cNvPr>
          <p:cNvSpPr>
            <a:spLocks noGrp="1"/>
          </p:cNvSpPr>
          <p:nvPr>
            <p:ph type="title"/>
          </p:nvPr>
        </p:nvSpPr>
        <p:spPr>
          <a:solidFill>
            <a:srgbClr val="EE972E"/>
          </a:solidFill>
        </p:spPr>
        <p:txBody>
          <a:bodyPr/>
          <a:lstStyle/>
          <a:p>
            <a:pPr algn="ctr"/>
            <a:r>
              <a:rPr lang="en-US" dirty="0">
                <a:highlight>
                  <a:srgbClr val="EE972E"/>
                </a:highlight>
                <a:latin typeface="Gill Sans MT" panose="020B0502020104020203" pitchFamily="34" charset="0"/>
              </a:rPr>
              <a:t>HSP Demonstration Projects</a:t>
            </a:r>
          </a:p>
        </p:txBody>
      </p:sp>
      <p:sp>
        <p:nvSpPr>
          <p:cNvPr id="3" name="Content Placeholder 2">
            <a:extLst>
              <a:ext uri="{FF2B5EF4-FFF2-40B4-BE49-F238E27FC236}">
                <a16:creationId xmlns:a16="http://schemas.microsoft.com/office/drawing/2014/main" id="{688A2EC9-E08F-49F2-8822-F0350AFC7587}"/>
              </a:ext>
            </a:extLst>
          </p:cNvPr>
          <p:cNvSpPr>
            <a:spLocks noGrp="1"/>
          </p:cNvSpPr>
          <p:nvPr>
            <p:ph idx="1"/>
          </p:nvPr>
        </p:nvSpPr>
        <p:spPr/>
        <p:txBody>
          <a:bodyPr>
            <a:normAutofit fontScale="85000" lnSpcReduction="20000"/>
          </a:bodyPr>
          <a:lstStyle/>
          <a:p>
            <a:r>
              <a:rPr lang="en-US" dirty="0"/>
              <a:t>Type A </a:t>
            </a:r>
          </a:p>
          <a:p>
            <a:pPr lvl="1"/>
            <a:r>
              <a:rPr lang="en-US" dirty="0"/>
              <a:t>GHG data collection</a:t>
            </a:r>
          </a:p>
          <a:p>
            <a:pPr lvl="1"/>
            <a:r>
              <a:rPr lang="en-US" dirty="0"/>
              <a:t>Different list of practices</a:t>
            </a:r>
          </a:p>
          <a:p>
            <a:pPr lvl="1"/>
            <a:r>
              <a:rPr lang="en-US" dirty="0"/>
              <a:t>Must include control plot</a:t>
            </a:r>
          </a:p>
          <a:p>
            <a:pPr lvl="1"/>
            <a:r>
              <a:rPr lang="en-US" dirty="0"/>
              <a:t>Annual SOM data</a:t>
            </a:r>
          </a:p>
          <a:p>
            <a:pPr lvl="1"/>
            <a:r>
              <a:rPr lang="en-US" dirty="0"/>
              <a:t>Crop yield data</a:t>
            </a:r>
          </a:p>
          <a:p>
            <a:pPr lvl="1"/>
            <a:r>
              <a:rPr lang="en-US" dirty="0"/>
              <a:t>1 annual workshop</a:t>
            </a:r>
          </a:p>
          <a:p>
            <a:pPr lvl="1"/>
            <a:r>
              <a:rPr lang="en-US" dirty="0"/>
              <a:t>Maximum of $250,000</a:t>
            </a:r>
          </a:p>
          <a:p>
            <a:pPr marL="457200" lvl="1" indent="0">
              <a:buNone/>
            </a:pPr>
            <a:endParaRPr lang="en-US" dirty="0"/>
          </a:p>
          <a:p>
            <a:r>
              <a:rPr lang="en-US" dirty="0"/>
              <a:t>Type B</a:t>
            </a:r>
          </a:p>
          <a:p>
            <a:pPr lvl="1"/>
            <a:r>
              <a:rPr lang="en-US" dirty="0"/>
              <a:t>Same practice list as Incentive Program</a:t>
            </a:r>
          </a:p>
          <a:p>
            <a:pPr lvl="1"/>
            <a:r>
              <a:rPr lang="en-US" dirty="0"/>
              <a:t>Annual SOM data</a:t>
            </a:r>
          </a:p>
          <a:p>
            <a:pPr lvl="1"/>
            <a:r>
              <a:rPr lang="en-US" dirty="0"/>
              <a:t>1 annual workshop</a:t>
            </a:r>
          </a:p>
          <a:p>
            <a:pPr lvl="1"/>
            <a:r>
              <a:rPr lang="en-US" dirty="0"/>
              <a:t>Maximum of $100,000</a:t>
            </a:r>
          </a:p>
        </p:txBody>
      </p:sp>
    </p:spTree>
    <p:extLst>
      <p:ext uri="{BB962C8B-B14F-4D97-AF65-F5344CB8AC3E}">
        <p14:creationId xmlns:p14="http://schemas.microsoft.com/office/powerpoint/2010/main" val="1272034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D79F-2D10-4B99-AB1A-471A378422AC}"/>
              </a:ext>
            </a:extLst>
          </p:cNvPr>
          <p:cNvSpPr>
            <a:spLocks noGrp="1"/>
          </p:cNvSpPr>
          <p:nvPr>
            <p:ph type="title"/>
          </p:nvPr>
        </p:nvSpPr>
        <p:spPr>
          <a:solidFill>
            <a:srgbClr val="EE972E"/>
          </a:solidFill>
        </p:spPr>
        <p:txBody>
          <a:bodyPr/>
          <a:lstStyle/>
          <a:p>
            <a:pPr algn="ctr"/>
            <a:r>
              <a:rPr lang="en-US" dirty="0">
                <a:highlight>
                  <a:srgbClr val="EE972E"/>
                </a:highlight>
                <a:latin typeface="Gill Sans MT" panose="020B0502020104020203" pitchFamily="34" charset="0"/>
              </a:rPr>
              <a:t>HSP Demonstration Project</a:t>
            </a:r>
          </a:p>
        </p:txBody>
      </p:sp>
      <p:sp>
        <p:nvSpPr>
          <p:cNvPr id="3" name="Content Placeholder 2">
            <a:extLst>
              <a:ext uri="{FF2B5EF4-FFF2-40B4-BE49-F238E27FC236}">
                <a16:creationId xmlns:a16="http://schemas.microsoft.com/office/drawing/2014/main" id="{ABCA04F3-289C-46B7-8B3F-E039B8F7617B}"/>
              </a:ext>
            </a:extLst>
          </p:cNvPr>
          <p:cNvSpPr>
            <a:spLocks noGrp="1"/>
          </p:cNvSpPr>
          <p:nvPr>
            <p:ph idx="1"/>
          </p:nvPr>
        </p:nvSpPr>
        <p:spPr/>
        <p:txBody>
          <a:bodyPr/>
          <a:lstStyle/>
          <a:p>
            <a:r>
              <a:rPr lang="en-US" dirty="0"/>
              <a:t>Anaerobic digestate application</a:t>
            </a:r>
          </a:p>
          <a:p>
            <a:r>
              <a:rPr lang="en-US" dirty="0"/>
              <a:t>Microbial inoculation with compost tea</a:t>
            </a:r>
          </a:p>
          <a:p>
            <a:r>
              <a:rPr lang="en-US" dirty="0"/>
              <a:t>Mycorrhizal application</a:t>
            </a:r>
          </a:p>
          <a:p>
            <a:r>
              <a:rPr lang="en-US" dirty="0"/>
              <a:t>Nutrient management (replacing N fertilizer with alternative amendments)</a:t>
            </a:r>
          </a:p>
          <a:p>
            <a:r>
              <a:rPr lang="en-US" dirty="0"/>
              <a:t>Vermicompost application</a:t>
            </a:r>
          </a:p>
          <a:p>
            <a:r>
              <a:rPr lang="en-US" dirty="0"/>
              <a:t>Biochar application</a:t>
            </a:r>
          </a:p>
          <a:p>
            <a:r>
              <a:rPr lang="en-US" dirty="0"/>
              <a:t>Food waste hydrolysate application</a:t>
            </a:r>
          </a:p>
        </p:txBody>
      </p:sp>
    </p:spTree>
    <p:extLst>
      <p:ext uri="{BB962C8B-B14F-4D97-AF65-F5344CB8AC3E}">
        <p14:creationId xmlns:p14="http://schemas.microsoft.com/office/powerpoint/2010/main" val="2470490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0EAA6A-7754-4A73-A659-AB57B47FA2E6}"/>
              </a:ext>
            </a:extLst>
          </p:cNvPr>
          <p:cNvSpPr>
            <a:spLocks noGrp="1"/>
          </p:cNvSpPr>
          <p:nvPr>
            <p:ph type="title"/>
          </p:nvPr>
        </p:nvSpPr>
        <p:spPr>
          <a:xfrm>
            <a:off x="838201" y="365125"/>
            <a:ext cx="3816095" cy="1938076"/>
          </a:xfrm>
        </p:spPr>
        <p:txBody>
          <a:bodyPr>
            <a:normAutofit/>
          </a:bodyPr>
          <a:lstStyle/>
          <a:p>
            <a:r>
              <a:rPr lang="en-US" dirty="0">
                <a:highlight>
                  <a:srgbClr val="EE972E"/>
                </a:highlight>
                <a:latin typeface="Gill Sans MT" panose="020B0502020104020203" pitchFamily="34" charset="0"/>
              </a:rPr>
              <a:t>2019 Vermicompost Trial</a:t>
            </a:r>
          </a:p>
        </p:txBody>
      </p:sp>
      <p:sp>
        <p:nvSpPr>
          <p:cNvPr id="3" name="Content Placeholder 2">
            <a:extLst>
              <a:ext uri="{FF2B5EF4-FFF2-40B4-BE49-F238E27FC236}">
                <a16:creationId xmlns:a16="http://schemas.microsoft.com/office/drawing/2014/main" id="{71C3A1C2-B902-4117-B55F-0A7E9837C93D}"/>
              </a:ext>
            </a:extLst>
          </p:cNvPr>
          <p:cNvSpPr>
            <a:spLocks noGrp="1"/>
          </p:cNvSpPr>
          <p:nvPr>
            <p:ph idx="1"/>
          </p:nvPr>
        </p:nvSpPr>
        <p:spPr>
          <a:xfrm>
            <a:off x="838201" y="2482589"/>
            <a:ext cx="3816096" cy="3694373"/>
          </a:xfrm>
        </p:spPr>
        <p:txBody>
          <a:bodyPr>
            <a:normAutofit/>
          </a:bodyPr>
          <a:lstStyle/>
          <a:p>
            <a:r>
              <a:rPr lang="en-US" sz="2000" dirty="0"/>
              <a:t>USLTRCD, Black Diamond Vermicompost, Cal Poly, </a:t>
            </a:r>
            <a:r>
              <a:rPr lang="en-US" sz="2000" dirty="0" err="1"/>
              <a:t>Castoro</a:t>
            </a:r>
            <a:r>
              <a:rPr lang="en-US" sz="2000" dirty="0"/>
              <a:t> Cellars, Mesa Vineyard Management</a:t>
            </a:r>
          </a:p>
          <a:p>
            <a:r>
              <a:rPr lang="en-US" sz="2000" dirty="0"/>
              <a:t>Replicated Plots: Vermicompost, LCE, Organic Dairy Compost, Control</a:t>
            </a:r>
          </a:p>
          <a:p>
            <a:r>
              <a:rPr lang="en-US" sz="2000" dirty="0"/>
              <a:t>GHG collection, SOM, PLFA, Crop Yield</a:t>
            </a:r>
          </a:p>
          <a:p>
            <a:r>
              <a:rPr lang="en-US" sz="2000" dirty="0"/>
              <a:t>2022 Workshop at BD Facility or project site.</a:t>
            </a:r>
          </a:p>
          <a:p>
            <a:endParaRPr lang="en-US" sz="2000" dirty="0"/>
          </a:p>
        </p:txBody>
      </p:sp>
      <p:pic>
        <p:nvPicPr>
          <p:cNvPr id="5" name="Picture 4" descr="A picture containing person, outdoor, child&#10;&#10;Description automatically generated">
            <a:extLst>
              <a:ext uri="{FF2B5EF4-FFF2-40B4-BE49-F238E27FC236}">
                <a16:creationId xmlns:a16="http://schemas.microsoft.com/office/drawing/2014/main" id="{3092BA1D-0A44-4675-9DE4-C508B022D36D}"/>
              </a:ext>
            </a:extLst>
          </p:cNvPr>
          <p:cNvPicPr>
            <a:picLocks noChangeAspect="1"/>
          </p:cNvPicPr>
          <p:nvPr/>
        </p:nvPicPr>
        <p:blipFill rotWithShape="1">
          <a:blip r:embed="rId2">
            <a:extLst>
              <a:ext uri="{28A0092B-C50C-407E-A947-70E740481C1C}">
                <a14:useLocalDpi xmlns:a14="http://schemas.microsoft.com/office/drawing/2010/main" val="0"/>
              </a:ext>
            </a:extLst>
          </a:blip>
          <a:srcRect t="17717" r="-1" b="1469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descr="A few people working in a field&#10;&#10;Description automatically generated with low confidence">
            <a:extLst>
              <a:ext uri="{FF2B5EF4-FFF2-40B4-BE49-F238E27FC236}">
                <a16:creationId xmlns:a16="http://schemas.microsoft.com/office/drawing/2014/main" id="{40F23968-D618-4E5C-AB25-D79AB224C536}"/>
              </a:ext>
            </a:extLst>
          </p:cNvPr>
          <p:cNvPicPr>
            <a:picLocks noChangeAspect="1"/>
          </p:cNvPicPr>
          <p:nvPr/>
        </p:nvPicPr>
        <p:blipFill rotWithShape="1">
          <a:blip r:embed="rId3">
            <a:extLst>
              <a:ext uri="{28A0092B-C50C-407E-A947-70E740481C1C}">
                <a14:useLocalDpi xmlns:a14="http://schemas.microsoft.com/office/drawing/2010/main" val="0"/>
              </a:ext>
            </a:extLst>
          </a:blip>
          <a:srcRect t="35627" b="9860"/>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708846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BE8275-3DD5-4EEE-8A25-2CAC5B277C3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Project Design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ext&#10;&#10;Description automatically generated">
            <a:extLst>
              <a:ext uri="{FF2B5EF4-FFF2-40B4-BE49-F238E27FC236}">
                <a16:creationId xmlns:a16="http://schemas.microsoft.com/office/drawing/2014/main" id="{C4F08911-DB7F-4365-9E30-E3C4EB3260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0"/>
            <a:ext cx="5297804" cy="6858000"/>
          </a:xfrm>
          <a:prstGeom prst="rect">
            <a:avLst/>
          </a:prstGeom>
        </p:spPr>
      </p:pic>
    </p:spTree>
    <p:extLst>
      <p:ext uri="{BB962C8B-B14F-4D97-AF65-F5344CB8AC3E}">
        <p14:creationId xmlns:p14="http://schemas.microsoft.com/office/powerpoint/2010/main" val="1701730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1BA9-BEBA-465B-A2A9-1420DF8A8BDC}"/>
              </a:ext>
            </a:extLst>
          </p:cNvPr>
          <p:cNvSpPr>
            <a:spLocks noGrp="1"/>
          </p:cNvSpPr>
          <p:nvPr>
            <p:ph type="title"/>
          </p:nvPr>
        </p:nvSpPr>
        <p:spPr>
          <a:solidFill>
            <a:srgbClr val="EE972E"/>
          </a:solidFill>
        </p:spPr>
        <p:txBody>
          <a:bodyPr>
            <a:normAutofit/>
          </a:bodyPr>
          <a:lstStyle/>
          <a:p>
            <a:pPr algn="ctr"/>
            <a:r>
              <a:rPr lang="en-US" sz="4000" dirty="0">
                <a:latin typeface="Gill Sans MT" panose="020B0502020104020203" pitchFamily="34" charset="0"/>
              </a:rPr>
              <a:t>CONTACTS</a:t>
            </a:r>
          </a:p>
        </p:txBody>
      </p:sp>
      <p:sp>
        <p:nvSpPr>
          <p:cNvPr id="3" name="Content Placeholder 2">
            <a:extLst>
              <a:ext uri="{FF2B5EF4-FFF2-40B4-BE49-F238E27FC236}">
                <a16:creationId xmlns:a16="http://schemas.microsoft.com/office/drawing/2014/main" id="{DB9C0175-03EE-4B6C-8DBE-57BBC9670637}"/>
              </a:ext>
            </a:extLst>
          </p:cNvPr>
          <p:cNvSpPr>
            <a:spLocks noGrp="1"/>
          </p:cNvSpPr>
          <p:nvPr>
            <p:ph idx="1"/>
          </p:nvPr>
        </p:nvSpPr>
        <p:spPr/>
        <p:txBody>
          <a:bodyPr/>
          <a:lstStyle/>
          <a:p>
            <a:pPr marL="457200">
              <a:spcAft>
                <a:spcPts val="1200"/>
              </a:spcAft>
              <a:buFont typeface="Wingdings" panose="05000000000000000000" pitchFamily="2" charset="2"/>
              <a:buChar char="§"/>
            </a:pPr>
            <a:r>
              <a:rPr lang="en-US" dirty="0">
                <a:latin typeface="Gill Sans MT" panose="020B0502020104020203" pitchFamily="34" charset="0"/>
                <a:hlinkClick r:id="rId2"/>
              </a:rPr>
              <a:t>Andrew@us-ltrcd.org</a:t>
            </a:r>
            <a:endParaRPr lang="en-US" dirty="0">
              <a:latin typeface="Gill Sans MT" panose="020B0502020104020203" pitchFamily="34" charset="0"/>
            </a:endParaRPr>
          </a:p>
          <a:p>
            <a:pPr marL="457200">
              <a:spcAft>
                <a:spcPts val="1200"/>
              </a:spcAft>
              <a:buFont typeface="Wingdings" panose="05000000000000000000" pitchFamily="2" charset="2"/>
              <a:buChar char="§"/>
            </a:pPr>
            <a:r>
              <a:rPr lang="en-US" dirty="0">
                <a:latin typeface="Gill Sans MT" panose="020B0502020104020203" pitchFamily="34" charset="0"/>
              </a:rPr>
              <a:t>805-536-3175</a:t>
            </a:r>
          </a:p>
          <a:p>
            <a:pPr marL="457200">
              <a:spcAft>
                <a:spcPts val="1200"/>
              </a:spcAft>
              <a:buFont typeface="Wingdings" panose="05000000000000000000" pitchFamily="2" charset="2"/>
              <a:buChar char="§"/>
            </a:pPr>
            <a:r>
              <a:rPr lang="en-US" dirty="0">
                <a:latin typeface="Gill Sans MT" panose="020B0502020104020203" pitchFamily="34" charset="0"/>
                <a:hlinkClick r:id="rId3"/>
              </a:rPr>
              <a:t>www.US-LTRCD.org</a:t>
            </a:r>
            <a:r>
              <a:rPr lang="en-US" dirty="0">
                <a:latin typeface="Gill Sans MT" panose="020B0502020104020203" pitchFamily="34" charset="0"/>
              </a:rPr>
              <a:t>  </a:t>
            </a:r>
          </a:p>
          <a:p>
            <a:pPr indent="0">
              <a:buNone/>
            </a:pPr>
            <a:endParaRPr lang="en-US" dirty="0">
              <a:latin typeface="Gill Sans MT" panose="020B0502020104020203" pitchFamily="34" charset="0"/>
            </a:endParaRPr>
          </a:p>
          <a:p>
            <a:pPr>
              <a:buFont typeface="Wingdings" panose="05000000000000000000" pitchFamily="2" charset="2"/>
              <a:buChar char="§"/>
            </a:pPr>
            <a:endParaRPr lang="en-US" dirty="0">
              <a:latin typeface="Gill Sans MT" panose="020B0502020104020203" pitchFamily="34" charset="0"/>
            </a:endParaRPr>
          </a:p>
        </p:txBody>
      </p:sp>
      <p:pic>
        <p:nvPicPr>
          <p:cNvPr id="5" name="Picture 4" descr="A picture containing text, plant, vector graphics&#10;&#10;Description automatically generated">
            <a:extLst>
              <a:ext uri="{FF2B5EF4-FFF2-40B4-BE49-F238E27FC236}">
                <a16:creationId xmlns:a16="http://schemas.microsoft.com/office/drawing/2014/main" id="{280AD7BD-19D7-4325-A1C6-976815CDA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516" y="2089208"/>
            <a:ext cx="2191134" cy="3554930"/>
          </a:xfrm>
          <a:prstGeom prst="rect">
            <a:avLst/>
          </a:prstGeom>
        </p:spPr>
      </p:pic>
    </p:spTree>
    <p:extLst>
      <p:ext uri="{BB962C8B-B14F-4D97-AF65-F5344CB8AC3E}">
        <p14:creationId xmlns:p14="http://schemas.microsoft.com/office/powerpoint/2010/main" val="190300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4774353" y="260152"/>
            <a:ext cx="6862618" cy="1124031"/>
          </a:xfrm>
          <a:solidFill>
            <a:srgbClr val="EE972E"/>
          </a:solidFill>
        </p:spPr>
        <p:txBody>
          <a:bodyPr>
            <a:normAutofit/>
          </a:bodyPr>
          <a:lstStyle/>
          <a:p>
            <a:pPr algn="ctr"/>
            <a:r>
              <a:rPr lang="en-US" sz="4200" dirty="0">
                <a:latin typeface="Gill Sans MT" panose="020B0502020104020203" pitchFamily="34" charset="0"/>
              </a:rPr>
              <a:t>FUNDING AND DURATION</a:t>
            </a:r>
            <a:endParaRPr lang="en-US" sz="4200" dirty="0"/>
          </a:p>
        </p:txBody>
      </p:sp>
      <p:sp>
        <p:nvSpPr>
          <p:cNvPr id="41" name="Rectangle 4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2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F095196-4C74-4A3E-8A0A-A01A8CFDC9C0}"/>
              </a:ext>
            </a:extLst>
          </p:cNvPr>
          <p:cNvPicPr>
            <a:picLocks noChangeAspect="1"/>
          </p:cNvPicPr>
          <p:nvPr/>
        </p:nvPicPr>
        <p:blipFill>
          <a:blip r:embed="rId3"/>
          <a:stretch>
            <a:fillRect/>
          </a:stretch>
        </p:blipFill>
        <p:spPr>
          <a:xfrm>
            <a:off x="1299453" y="803049"/>
            <a:ext cx="2037102" cy="2470743"/>
          </a:xfrm>
          <a:prstGeom prst="rect">
            <a:avLst/>
          </a:prstGeom>
          <a:effectLst/>
        </p:spPr>
      </p:pic>
      <p:pic>
        <p:nvPicPr>
          <p:cNvPr id="36" name="Picture 35">
            <a:extLst>
              <a:ext uri="{FF2B5EF4-FFF2-40B4-BE49-F238E27FC236}">
                <a16:creationId xmlns:a16="http://schemas.microsoft.com/office/drawing/2014/main" id="{3A85ED69-D461-4CD1-A812-1DDB0A3ED53C}"/>
              </a:ext>
            </a:extLst>
          </p:cNvPr>
          <p:cNvPicPr>
            <a:picLocks noChangeAspect="1"/>
          </p:cNvPicPr>
          <p:nvPr/>
        </p:nvPicPr>
        <p:blipFill>
          <a:blip r:embed="rId4"/>
          <a:stretch>
            <a:fillRect/>
          </a:stretch>
        </p:blipFill>
        <p:spPr>
          <a:xfrm>
            <a:off x="804672" y="3486860"/>
            <a:ext cx="3026663" cy="2387367"/>
          </a:xfrm>
          <a:prstGeom prst="rect">
            <a:avLst/>
          </a:prstGeom>
        </p:spPr>
      </p:pic>
      <p:sp>
        <p:nvSpPr>
          <p:cNvPr id="3" name="Content Placeholder 2">
            <a:extLst>
              <a:ext uri="{FF2B5EF4-FFF2-40B4-BE49-F238E27FC236}">
                <a16:creationId xmlns:a16="http://schemas.microsoft.com/office/drawing/2014/main" id="{C69B26A4-62AF-4CB4-AC3B-17927077EA55}"/>
              </a:ext>
            </a:extLst>
          </p:cNvPr>
          <p:cNvSpPr>
            <a:spLocks noGrp="1"/>
          </p:cNvSpPr>
          <p:nvPr>
            <p:ph idx="1"/>
          </p:nvPr>
        </p:nvSpPr>
        <p:spPr>
          <a:xfrm>
            <a:off x="4774353" y="1510018"/>
            <a:ext cx="7104458" cy="5108896"/>
          </a:xfrm>
        </p:spPr>
        <p:txBody>
          <a:bodyPr>
            <a:noAutofit/>
          </a:bodyPr>
          <a:lstStyle/>
          <a:p>
            <a:pPr>
              <a:spcAft>
                <a:spcPts val="600"/>
              </a:spcAft>
              <a:buFont typeface="Wingdings" panose="05000000000000000000" pitchFamily="2" charset="2"/>
              <a:buChar char="§"/>
            </a:pPr>
            <a:r>
              <a:rPr lang="en-US" sz="2400" b="1" dirty="0">
                <a:latin typeface="Gill Sans MT" panose="020B0502020104020203" pitchFamily="34" charset="0"/>
              </a:rPr>
              <a:t>Funding sources: </a:t>
            </a:r>
          </a:p>
          <a:p>
            <a:pPr marL="457200" lvl="1">
              <a:spcBef>
                <a:spcPts val="0"/>
              </a:spcBef>
              <a:spcAft>
                <a:spcPts val="600"/>
              </a:spcAft>
              <a:buSzPct val="70000"/>
              <a:buFont typeface="Wingdings" panose="05000000000000000000" pitchFamily="2" charset="2"/>
              <a:buChar char="q"/>
            </a:pPr>
            <a:r>
              <a:rPr lang="en-US" sz="2200" dirty="0">
                <a:latin typeface="Gill Sans MT" panose="020B0502020104020203" pitchFamily="34" charset="0"/>
              </a:rPr>
              <a:t>Budget Act of 2021 - $65 Million </a:t>
            </a:r>
          </a:p>
          <a:p>
            <a:pPr>
              <a:spcBef>
                <a:spcPts val="600"/>
              </a:spcBef>
              <a:spcAft>
                <a:spcPts val="600"/>
              </a:spcAft>
              <a:buFont typeface="Wingdings" panose="05000000000000000000" pitchFamily="2" charset="2"/>
              <a:buChar char="§"/>
            </a:pPr>
            <a:endParaRPr lang="en-US" sz="2400" b="1" dirty="0">
              <a:latin typeface="Gill Sans MT" panose="020B0502020104020203" pitchFamily="34" charset="0"/>
            </a:endParaRPr>
          </a:p>
          <a:p>
            <a:pPr>
              <a:spcBef>
                <a:spcPts val="600"/>
              </a:spcBef>
              <a:spcAft>
                <a:spcPts val="600"/>
              </a:spcAft>
              <a:buFont typeface="Wingdings" panose="05000000000000000000" pitchFamily="2" charset="2"/>
              <a:buChar char="§"/>
            </a:pPr>
            <a:r>
              <a:rPr lang="en-US" sz="2400" b="1" dirty="0">
                <a:latin typeface="Gill Sans MT" panose="020B0502020104020203" pitchFamily="34" charset="0"/>
              </a:rPr>
              <a:t>Program Funding: </a:t>
            </a:r>
          </a:p>
          <a:p>
            <a:pPr marL="457200" lvl="1">
              <a:spcBef>
                <a:spcPts val="0"/>
              </a:spcBef>
              <a:spcAft>
                <a:spcPts val="600"/>
              </a:spcAft>
              <a:buSzPct val="70000"/>
              <a:buFont typeface="Wingdings" panose="05000000000000000000" pitchFamily="2" charset="2"/>
              <a:buChar char="q"/>
            </a:pPr>
            <a:r>
              <a:rPr lang="en-US" dirty="0">
                <a:latin typeface="Gill Sans MT" panose="020B0502020104020203" pitchFamily="34" charset="0"/>
              </a:rPr>
              <a:t>HSP Incentives Program: </a:t>
            </a:r>
          </a:p>
          <a:p>
            <a:pPr marL="457200" lvl="1" indent="0">
              <a:spcBef>
                <a:spcPts val="0"/>
              </a:spcBef>
              <a:spcAft>
                <a:spcPts val="600"/>
              </a:spcAft>
              <a:buSzPct val="70000"/>
              <a:buNone/>
            </a:pPr>
            <a:r>
              <a:rPr lang="en-US" dirty="0">
                <a:latin typeface="Gill Sans MT" panose="020B0502020104020203" pitchFamily="34" charset="0"/>
              </a:rPr>
              <a:t>Maximum Grant Amount: $100,000 per application </a:t>
            </a:r>
            <a:endParaRPr lang="en-US" i="1" dirty="0">
              <a:solidFill>
                <a:schemeClr val="bg1">
                  <a:lumMod val="75000"/>
                </a:schemeClr>
              </a:solidFill>
              <a:latin typeface="Gill Sans MT" panose="020B0502020104020203" pitchFamily="34" charset="0"/>
            </a:endParaRPr>
          </a:p>
          <a:p>
            <a:pPr>
              <a:spcBef>
                <a:spcPts val="600"/>
              </a:spcBef>
              <a:spcAft>
                <a:spcPts val="600"/>
              </a:spcAft>
              <a:buFont typeface="Wingdings" panose="05000000000000000000" pitchFamily="2" charset="2"/>
              <a:buChar char="§"/>
            </a:pPr>
            <a:r>
              <a:rPr lang="en-US" sz="2400" b="1" dirty="0">
                <a:latin typeface="Gill Sans MT" panose="020B0502020104020203" pitchFamily="34" charset="0"/>
              </a:rPr>
              <a:t>Grant (Project) Duration:  </a:t>
            </a:r>
          </a:p>
          <a:p>
            <a:pPr marL="457200" indent="0">
              <a:spcBef>
                <a:spcPts val="0"/>
              </a:spcBef>
              <a:spcAft>
                <a:spcPts val="600"/>
              </a:spcAft>
              <a:buNone/>
            </a:pPr>
            <a:r>
              <a:rPr lang="en-US" sz="2400" dirty="0">
                <a:latin typeface="Gill Sans MT" panose="020B0502020104020203" pitchFamily="34" charset="0"/>
              </a:rPr>
              <a:t>3 Years</a:t>
            </a:r>
          </a:p>
        </p:txBody>
      </p:sp>
    </p:spTree>
    <p:extLst>
      <p:ext uri="{BB962C8B-B14F-4D97-AF65-F5344CB8AC3E}">
        <p14:creationId xmlns:p14="http://schemas.microsoft.com/office/powerpoint/2010/main" val="241878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230656"/>
            <a:ext cx="10515600" cy="925792"/>
          </a:xfrm>
          <a:solidFill>
            <a:srgbClr val="EE972E"/>
          </a:solidFill>
        </p:spPr>
        <p:txBody>
          <a:bodyPr>
            <a:normAutofit/>
          </a:bodyPr>
          <a:lstStyle/>
          <a:p>
            <a:pPr algn="ctr"/>
            <a:r>
              <a:rPr lang="en-US" sz="4000" dirty="0">
                <a:latin typeface="Gill Sans MT" panose="020B0502020104020203" pitchFamily="34" charset="0"/>
              </a:rPr>
              <a:t>SOLICITATION TIMELINE</a:t>
            </a:r>
            <a:endParaRPr lang="en-US" sz="4000" dirty="0"/>
          </a:p>
        </p:txBody>
      </p:sp>
      <p:graphicFrame>
        <p:nvGraphicFramePr>
          <p:cNvPr id="4" name="Table 3">
            <a:extLst>
              <a:ext uri="{FF2B5EF4-FFF2-40B4-BE49-F238E27FC236}">
                <a16:creationId xmlns:a16="http://schemas.microsoft.com/office/drawing/2014/main" id="{751B1C59-B4BB-478B-B34C-AD69F23F859F}"/>
              </a:ext>
            </a:extLst>
          </p:cNvPr>
          <p:cNvGraphicFramePr>
            <a:graphicFrameLocks noGrp="1"/>
          </p:cNvGraphicFramePr>
          <p:nvPr>
            <p:extLst>
              <p:ext uri="{D42A27DB-BD31-4B8C-83A1-F6EECF244321}">
                <p14:modId xmlns:p14="http://schemas.microsoft.com/office/powerpoint/2010/main" val="2102181524"/>
              </p:ext>
            </p:extLst>
          </p:nvPr>
        </p:nvGraphicFramePr>
        <p:xfrm>
          <a:off x="838200" y="1494368"/>
          <a:ext cx="10515599" cy="4918414"/>
        </p:xfrm>
        <a:graphic>
          <a:graphicData uri="http://schemas.openxmlformats.org/drawingml/2006/table">
            <a:tbl>
              <a:tblPr firstRow="1" bandRow="1">
                <a:tableStyleId>{5C22544A-7EE6-4342-B048-85BDC9FD1C3A}</a:tableStyleId>
              </a:tblPr>
              <a:tblGrid>
                <a:gridCol w="6783956">
                  <a:extLst>
                    <a:ext uri="{9D8B030D-6E8A-4147-A177-3AD203B41FA5}">
                      <a16:colId xmlns:a16="http://schemas.microsoft.com/office/drawing/2014/main" val="2192551335"/>
                    </a:ext>
                  </a:extLst>
                </a:gridCol>
                <a:gridCol w="3731643">
                  <a:extLst>
                    <a:ext uri="{9D8B030D-6E8A-4147-A177-3AD203B41FA5}">
                      <a16:colId xmlns:a16="http://schemas.microsoft.com/office/drawing/2014/main" val="2058523881"/>
                    </a:ext>
                  </a:extLst>
                </a:gridCol>
              </a:tblGrid>
              <a:tr h="679592">
                <a:tc>
                  <a:txBody>
                    <a:bodyPr/>
                    <a:lstStyle/>
                    <a:p>
                      <a:pPr algn="ctr"/>
                      <a:r>
                        <a:rPr lang="en-US" sz="2400" dirty="0">
                          <a:latin typeface="Gill Sans MT" panose="020B0502020104020203" pitchFamily="34" charset="0"/>
                        </a:rPr>
                        <a:t>Activity</a:t>
                      </a:r>
                    </a:p>
                  </a:txBody>
                  <a:tcPr anchor="ctr"/>
                </a:tc>
                <a:tc>
                  <a:txBody>
                    <a:bodyPr/>
                    <a:lstStyle/>
                    <a:p>
                      <a:pPr algn="ctr"/>
                      <a:r>
                        <a:rPr lang="en-US" sz="2400" dirty="0">
                          <a:latin typeface="Gill Sans MT" panose="020B0502020104020203" pitchFamily="34" charset="0"/>
                        </a:rPr>
                        <a:t>Dates</a:t>
                      </a:r>
                    </a:p>
                  </a:txBody>
                  <a:tcPr anchor="ctr"/>
                </a:tc>
                <a:extLst>
                  <a:ext uri="{0D108BD9-81ED-4DB2-BD59-A6C34878D82A}">
                    <a16:rowId xmlns:a16="http://schemas.microsoft.com/office/drawing/2014/main" val="416554173"/>
                  </a:ext>
                </a:extLst>
              </a:tr>
              <a:tr h="855759">
                <a:tc>
                  <a:txBody>
                    <a:bodyPr/>
                    <a:lstStyle/>
                    <a:p>
                      <a:r>
                        <a:rPr lang="en-US" sz="2400" dirty="0">
                          <a:solidFill>
                            <a:schemeClr val="tx1"/>
                          </a:solidFill>
                          <a:latin typeface="Gill Sans MT" panose="020B0502020104020203" pitchFamily="34" charset="0"/>
                        </a:rPr>
                        <a:t>Invitation to Submit Grant Applications</a:t>
                      </a:r>
                    </a:p>
                  </a:txBody>
                  <a:tcPr anchor="ctr"/>
                </a:tc>
                <a:tc>
                  <a:txBody>
                    <a:bodyPr/>
                    <a:lstStyle/>
                    <a:p>
                      <a:pPr algn="ctr"/>
                      <a:r>
                        <a:rPr lang="en-US" sz="2400" dirty="0">
                          <a:latin typeface="Gill Sans MT" panose="020B0502020104020203" pitchFamily="34" charset="0"/>
                        </a:rPr>
                        <a:t>November</a:t>
                      </a:r>
                    </a:p>
                  </a:txBody>
                  <a:tcPr anchor="ctr"/>
                </a:tc>
                <a:extLst>
                  <a:ext uri="{0D108BD9-81ED-4DB2-BD59-A6C34878D82A}">
                    <a16:rowId xmlns:a16="http://schemas.microsoft.com/office/drawing/2014/main" val="3780094390"/>
                  </a:ext>
                </a:extLst>
              </a:tr>
              <a:tr h="705099">
                <a:tc>
                  <a:txBody>
                    <a:bodyPr/>
                    <a:lstStyle/>
                    <a:p>
                      <a:r>
                        <a:rPr lang="en-US" sz="2400" dirty="0">
                          <a:solidFill>
                            <a:schemeClr val="tx1"/>
                          </a:solidFill>
                          <a:latin typeface="Gill Sans MT" panose="020B0502020104020203" pitchFamily="34" charset="0"/>
                        </a:rPr>
                        <a:t>CDFA Grant Application Workshops and Webinars </a:t>
                      </a:r>
                    </a:p>
                  </a:txBody>
                  <a:tcPr anchor="ctr"/>
                </a:tc>
                <a:tc>
                  <a:txBody>
                    <a:bodyPr/>
                    <a:lstStyle/>
                    <a:p>
                      <a:pPr algn="ctr"/>
                      <a:r>
                        <a:rPr lang="en-US" sz="2400" dirty="0">
                          <a:latin typeface="Gill Sans MT" panose="020B0502020104020203" pitchFamily="34" charset="0"/>
                        </a:rPr>
                        <a:t>https://www.cdfa.ca.gov/oefi/healthysoils/IncentivesProgram.html</a:t>
                      </a:r>
                    </a:p>
                  </a:txBody>
                  <a:tcPr anchor="ctr"/>
                </a:tc>
                <a:extLst>
                  <a:ext uri="{0D108BD9-81ED-4DB2-BD59-A6C34878D82A}">
                    <a16:rowId xmlns:a16="http://schemas.microsoft.com/office/drawing/2014/main" val="323070075"/>
                  </a:ext>
                </a:extLst>
              </a:tr>
              <a:tr h="885888">
                <a:tc>
                  <a:txBody>
                    <a:bodyPr/>
                    <a:lstStyle/>
                    <a:p>
                      <a:r>
                        <a:rPr lang="en-US" sz="2400" dirty="0">
                          <a:solidFill>
                            <a:schemeClr val="tx1"/>
                          </a:solidFill>
                          <a:latin typeface="Gill Sans MT" panose="020B0502020104020203" pitchFamily="34" charset="0"/>
                        </a:rPr>
                        <a:t>Applications Due</a:t>
                      </a:r>
                    </a:p>
                  </a:txBody>
                  <a:tcPr anchor="ctr"/>
                </a:tc>
                <a:tc>
                  <a:txBody>
                    <a:bodyPr/>
                    <a:lstStyle/>
                    <a:p>
                      <a:pPr algn="ctr"/>
                      <a:r>
                        <a:rPr lang="en-US" sz="2400" dirty="0">
                          <a:latin typeface="Gill Sans MT" panose="020B0502020104020203" pitchFamily="34" charset="0"/>
                        </a:rPr>
                        <a:t>February 25, 2022</a:t>
                      </a:r>
                    </a:p>
                  </a:txBody>
                  <a:tcPr anchor="ctr"/>
                </a:tc>
                <a:extLst>
                  <a:ext uri="{0D108BD9-81ED-4DB2-BD59-A6C34878D82A}">
                    <a16:rowId xmlns:a16="http://schemas.microsoft.com/office/drawing/2014/main" val="604356583"/>
                  </a:ext>
                </a:extLst>
              </a:tr>
              <a:tr h="600469">
                <a:tc>
                  <a:txBody>
                    <a:bodyPr/>
                    <a:lstStyle/>
                    <a:p>
                      <a:r>
                        <a:rPr lang="en-US" sz="2400" dirty="0">
                          <a:solidFill>
                            <a:schemeClr val="tx1"/>
                          </a:solidFill>
                          <a:latin typeface="Gill Sans MT" panose="020B0502020104020203" pitchFamily="34" charset="0"/>
                        </a:rPr>
                        <a:t>Review Period</a:t>
                      </a:r>
                    </a:p>
                  </a:txBody>
                  <a:tcPr anchor="ctr"/>
                </a:tc>
                <a:tc>
                  <a:txBody>
                    <a:bodyPr/>
                    <a:lstStyle/>
                    <a:p>
                      <a:pPr algn="ctr"/>
                      <a:r>
                        <a:rPr lang="en-US" sz="2400" dirty="0">
                          <a:latin typeface="Gill Sans MT" panose="020B0502020104020203" pitchFamily="34" charset="0"/>
                        </a:rPr>
                        <a:t>Rolling</a:t>
                      </a:r>
                    </a:p>
                  </a:txBody>
                  <a:tcPr anchor="ctr"/>
                </a:tc>
                <a:extLst>
                  <a:ext uri="{0D108BD9-81ED-4DB2-BD59-A6C34878D82A}">
                    <a16:rowId xmlns:a16="http://schemas.microsoft.com/office/drawing/2014/main" val="2617852419"/>
                  </a:ext>
                </a:extLst>
              </a:tr>
              <a:tr h="707986">
                <a:tc>
                  <a:txBody>
                    <a:bodyPr/>
                    <a:lstStyle/>
                    <a:p>
                      <a:r>
                        <a:rPr lang="en-US" sz="2400" dirty="0">
                          <a:latin typeface="Gill Sans MT" panose="020B0502020104020203" pitchFamily="34" charset="0"/>
                        </a:rPr>
                        <a:t>Award Announcement </a:t>
                      </a:r>
                    </a:p>
                  </a:txBody>
                  <a:tcPr anchor="ctr"/>
                </a:tc>
                <a:tc>
                  <a:txBody>
                    <a:bodyPr/>
                    <a:lstStyle/>
                    <a:p>
                      <a:pPr algn="ctr"/>
                      <a:r>
                        <a:rPr lang="en-US" sz="2400" dirty="0">
                          <a:latin typeface="Gill Sans MT" panose="020B0502020104020203" pitchFamily="34" charset="0"/>
                        </a:rPr>
                        <a:t>Rolling</a:t>
                      </a:r>
                    </a:p>
                  </a:txBody>
                  <a:tcPr anchor="ctr"/>
                </a:tc>
                <a:extLst>
                  <a:ext uri="{0D108BD9-81ED-4DB2-BD59-A6C34878D82A}">
                    <a16:rowId xmlns:a16="http://schemas.microsoft.com/office/drawing/2014/main" val="2063790236"/>
                  </a:ext>
                </a:extLst>
              </a:tr>
            </a:tbl>
          </a:graphicData>
        </a:graphic>
      </p:graphicFrame>
    </p:spTree>
    <p:extLst>
      <p:ext uri="{BB962C8B-B14F-4D97-AF65-F5344CB8AC3E}">
        <p14:creationId xmlns:p14="http://schemas.microsoft.com/office/powerpoint/2010/main" val="1615710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SOLICITATION PROCESS</a:t>
            </a:r>
            <a:endParaRPr lang="en-US" sz="4000" dirty="0"/>
          </a:p>
        </p:txBody>
      </p:sp>
      <p:sp>
        <p:nvSpPr>
          <p:cNvPr id="7" name="TextBox 6">
            <a:extLst>
              <a:ext uri="{FF2B5EF4-FFF2-40B4-BE49-F238E27FC236}">
                <a16:creationId xmlns:a16="http://schemas.microsoft.com/office/drawing/2014/main" id="{49A00614-0A77-40DD-8675-68F1D6DBD65A}"/>
              </a:ext>
            </a:extLst>
          </p:cNvPr>
          <p:cNvSpPr txBox="1"/>
          <p:nvPr/>
        </p:nvSpPr>
        <p:spPr>
          <a:xfrm>
            <a:off x="1590794" y="2127541"/>
            <a:ext cx="1739327" cy="1594521"/>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latin typeface="Gill Sans MT" panose="020B0502020104020203" pitchFamily="34" charset="0"/>
                <a:cs typeface="Times New Roman" panose="02020603050405020304" pitchFamily="18" charset="0"/>
              </a:rPr>
              <a:t>Grant  Applications Submitted to CDFA</a:t>
            </a:r>
          </a:p>
        </p:txBody>
      </p:sp>
      <p:sp>
        <p:nvSpPr>
          <p:cNvPr id="8" name="TextBox 7">
            <a:extLst>
              <a:ext uri="{FF2B5EF4-FFF2-40B4-BE49-F238E27FC236}">
                <a16:creationId xmlns:a16="http://schemas.microsoft.com/office/drawing/2014/main" id="{4A8B3A93-2C2E-4F81-9EBE-047204E32B2F}"/>
              </a:ext>
            </a:extLst>
          </p:cNvPr>
          <p:cNvSpPr txBox="1"/>
          <p:nvPr/>
        </p:nvSpPr>
        <p:spPr>
          <a:xfrm>
            <a:off x="3894508" y="2116503"/>
            <a:ext cx="1608457" cy="1617586"/>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latin typeface="Gill Sans MT" panose="020B0502020104020203" pitchFamily="34" charset="0"/>
                <a:cs typeface="Times New Roman" panose="02020603050405020304" pitchFamily="18" charset="0"/>
              </a:rPr>
              <a:t>Administrative review</a:t>
            </a:r>
          </a:p>
        </p:txBody>
      </p:sp>
      <p:sp>
        <p:nvSpPr>
          <p:cNvPr id="9" name="TextBox 8">
            <a:extLst>
              <a:ext uri="{FF2B5EF4-FFF2-40B4-BE49-F238E27FC236}">
                <a16:creationId xmlns:a16="http://schemas.microsoft.com/office/drawing/2014/main" id="{327E5D29-7EFD-4CC5-AE3F-0CCB10F9D8FE}"/>
              </a:ext>
            </a:extLst>
          </p:cNvPr>
          <p:cNvSpPr txBox="1"/>
          <p:nvPr/>
        </p:nvSpPr>
        <p:spPr>
          <a:xfrm>
            <a:off x="6064299" y="2105388"/>
            <a:ext cx="1608457" cy="1594521"/>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latin typeface="Gill Sans MT" panose="020B0502020104020203" pitchFamily="34" charset="0"/>
                <a:cs typeface="Times New Roman" panose="02020603050405020304" pitchFamily="18" charset="0"/>
              </a:rPr>
              <a:t>Technical Review</a:t>
            </a:r>
          </a:p>
        </p:txBody>
      </p:sp>
      <p:cxnSp>
        <p:nvCxnSpPr>
          <p:cNvPr id="10" name="Straight Arrow Connector 9">
            <a:extLst>
              <a:ext uri="{FF2B5EF4-FFF2-40B4-BE49-F238E27FC236}">
                <a16:creationId xmlns:a16="http://schemas.microsoft.com/office/drawing/2014/main" id="{4D1582B6-6854-4414-B8A3-CB9433AB7CBA}"/>
              </a:ext>
            </a:extLst>
          </p:cNvPr>
          <p:cNvCxnSpPr>
            <a:cxnSpLocks/>
          </p:cNvCxnSpPr>
          <p:nvPr/>
        </p:nvCxnSpPr>
        <p:spPr>
          <a:xfrm>
            <a:off x="5529803" y="2922808"/>
            <a:ext cx="535923"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C357B008-30F8-49F6-A897-3ADBA54EB70C}"/>
              </a:ext>
            </a:extLst>
          </p:cNvPr>
          <p:cNvSpPr txBox="1"/>
          <p:nvPr/>
        </p:nvSpPr>
        <p:spPr>
          <a:xfrm>
            <a:off x="8351298" y="1912691"/>
            <a:ext cx="2118164" cy="837828"/>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latin typeface="Gill Sans MT" panose="020B0502020104020203" pitchFamily="34" charset="0"/>
                <a:cs typeface="Times New Roman" panose="02020603050405020304" pitchFamily="18" charset="0"/>
              </a:rPr>
              <a:t>Unsuccessful applicants notified</a:t>
            </a:r>
          </a:p>
        </p:txBody>
      </p:sp>
      <p:sp>
        <p:nvSpPr>
          <p:cNvPr id="12" name="TextBox 11">
            <a:extLst>
              <a:ext uri="{FF2B5EF4-FFF2-40B4-BE49-F238E27FC236}">
                <a16:creationId xmlns:a16="http://schemas.microsoft.com/office/drawing/2014/main" id="{1A0225D5-EB93-478E-A7C6-F324F9C2FAA5}"/>
              </a:ext>
            </a:extLst>
          </p:cNvPr>
          <p:cNvSpPr txBox="1"/>
          <p:nvPr/>
        </p:nvSpPr>
        <p:spPr>
          <a:xfrm>
            <a:off x="8351298" y="3044188"/>
            <a:ext cx="2317853" cy="980327"/>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latin typeface="Gill Sans MT" panose="020B0502020104020203" pitchFamily="34" charset="0"/>
                <a:cs typeface="Times New Roman" panose="02020603050405020304" pitchFamily="18" charset="0"/>
              </a:rPr>
              <a:t>Successful Applicants notified selected to receive an award </a:t>
            </a:r>
          </a:p>
        </p:txBody>
      </p:sp>
      <p:cxnSp>
        <p:nvCxnSpPr>
          <p:cNvPr id="13" name="Straight Arrow Connector 12">
            <a:extLst>
              <a:ext uri="{FF2B5EF4-FFF2-40B4-BE49-F238E27FC236}">
                <a16:creationId xmlns:a16="http://schemas.microsoft.com/office/drawing/2014/main" id="{7E97A927-C204-4843-A596-926A59B3632B}"/>
              </a:ext>
            </a:extLst>
          </p:cNvPr>
          <p:cNvCxnSpPr>
            <a:cxnSpLocks/>
          </p:cNvCxnSpPr>
          <p:nvPr/>
        </p:nvCxnSpPr>
        <p:spPr>
          <a:xfrm>
            <a:off x="7688751" y="2910070"/>
            <a:ext cx="638408" cy="33063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4" name="Straight Arrow Connector 13">
            <a:extLst>
              <a:ext uri="{FF2B5EF4-FFF2-40B4-BE49-F238E27FC236}">
                <a16:creationId xmlns:a16="http://schemas.microsoft.com/office/drawing/2014/main" id="{3009E80A-3106-427A-AB93-AFB868DB343E}"/>
              </a:ext>
            </a:extLst>
          </p:cNvPr>
          <p:cNvCxnSpPr>
            <a:cxnSpLocks/>
          </p:cNvCxnSpPr>
          <p:nvPr/>
        </p:nvCxnSpPr>
        <p:spPr>
          <a:xfrm flipV="1">
            <a:off x="7688751" y="2527509"/>
            <a:ext cx="668284" cy="350149"/>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16" name="TextBox 15">
            <a:extLst>
              <a:ext uri="{FF2B5EF4-FFF2-40B4-BE49-F238E27FC236}">
                <a16:creationId xmlns:a16="http://schemas.microsoft.com/office/drawing/2014/main" id="{3464C1E7-BB93-4FE4-AA66-A65BD8E78E40}"/>
              </a:ext>
            </a:extLst>
          </p:cNvPr>
          <p:cNvSpPr txBox="1"/>
          <p:nvPr/>
        </p:nvSpPr>
        <p:spPr>
          <a:xfrm>
            <a:off x="8428444" y="4457267"/>
            <a:ext cx="2174887" cy="1230707"/>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latin typeface="Gill Sans MT" panose="020B0502020104020203" pitchFamily="34" charset="0"/>
                <a:cs typeface="Times New Roman" panose="02020603050405020304" pitchFamily="18" charset="0"/>
              </a:rPr>
              <a:t>Pre-Project Consultations and Execution of Grant Agreements </a:t>
            </a:r>
          </a:p>
        </p:txBody>
      </p:sp>
      <p:cxnSp>
        <p:nvCxnSpPr>
          <p:cNvPr id="17" name="Straight Arrow Connector 16">
            <a:extLst>
              <a:ext uri="{FF2B5EF4-FFF2-40B4-BE49-F238E27FC236}">
                <a16:creationId xmlns:a16="http://schemas.microsoft.com/office/drawing/2014/main" id="{E3C4836B-78FE-4433-93CE-2BB1BB26DD4C}"/>
              </a:ext>
            </a:extLst>
          </p:cNvPr>
          <p:cNvCxnSpPr>
            <a:cxnSpLocks/>
          </p:cNvCxnSpPr>
          <p:nvPr/>
        </p:nvCxnSpPr>
        <p:spPr>
          <a:xfrm>
            <a:off x="3406367" y="2927213"/>
            <a:ext cx="487203"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9" name="Straight Arrow Connector 18">
            <a:extLst>
              <a:ext uri="{FF2B5EF4-FFF2-40B4-BE49-F238E27FC236}">
                <a16:creationId xmlns:a16="http://schemas.microsoft.com/office/drawing/2014/main" id="{81A3F400-3121-415B-AE81-F61E4D7F596E}"/>
              </a:ext>
            </a:extLst>
          </p:cNvPr>
          <p:cNvCxnSpPr>
            <a:cxnSpLocks/>
          </p:cNvCxnSpPr>
          <p:nvPr/>
        </p:nvCxnSpPr>
        <p:spPr>
          <a:xfrm>
            <a:off x="9510225" y="4010999"/>
            <a:ext cx="5663" cy="421284"/>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21" name="TextBox 20">
            <a:extLst>
              <a:ext uri="{FF2B5EF4-FFF2-40B4-BE49-F238E27FC236}">
                <a16:creationId xmlns:a16="http://schemas.microsoft.com/office/drawing/2014/main" id="{8EDA4466-9B3E-4E86-893D-90EFE1FA7728}"/>
              </a:ext>
            </a:extLst>
          </p:cNvPr>
          <p:cNvSpPr txBox="1"/>
          <p:nvPr/>
        </p:nvSpPr>
        <p:spPr>
          <a:xfrm>
            <a:off x="8428444" y="5992697"/>
            <a:ext cx="2174887" cy="615354"/>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white"/>
                </a:solidFill>
                <a:effectLst/>
                <a:uLnTx/>
                <a:uFillTx/>
                <a:latin typeface="Gill Sans MT" panose="020B0502020104020203" pitchFamily="34" charset="0"/>
                <a:cs typeface="Times New Roman" panose="02020603050405020304" pitchFamily="18" charset="0"/>
              </a:rPr>
              <a:t>Project begins</a:t>
            </a:r>
          </a:p>
        </p:txBody>
      </p:sp>
      <p:cxnSp>
        <p:nvCxnSpPr>
          <p:cNvPr id="22" name="Straight Arrow Connector 21">
            <a:extLst>
              <a:ext uri="{FF2B5EF4-FFF2-40B4-BE49-F238E27FC236}">
                <a16:creationId xmlns:a16="http://schemas.microsoft.com/office/drawing/2014/main" id="{C175D4BA-FD9E-4C7F-A999-117AA3022117}"/>
              </a:ext>
            </a:extLst>
          </p:cNvPr>
          <p:cNvCxnSpPr>
            <a:cxnSpLocks/>
          </p:cNvCxnSpPr>
          <p:nvPr/>
        </p:nvCxnSpPr>
        <p:spPr>
          <a:xfrm>
            <a:off x="9515887" y="5701924"/>
            <a:ext cx="0" cy="301698"/>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16885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REVIEW PROCESS</a:t>
            </a:r>
            <a:endParaRPr lang="en-US" sz="4000" dirty="0"/>
          </a:p>
        </p:txBody>
      </p:sp>
      <p:sp>
        <p:nvSpPr>
          <p:cNvPr id="21" name="Content Placeholder 2">
            <a:extLst>
              <a:ext uri="{FF2B5EF4-FFF2-40B4-BE49-F238E27FC236}">
                <a16:creationId xmlns:a16="http://schemas.microsoft.com/office/drawing/2014/main" id="{56711926-91AC-413C-8EF3-9D28C949A2BD}"/>
              </a:ext>
            </a:extLst>
          </p:cNvPr>
          <p:cNvSpPr>
            <a:spLocks noGrp="1"/>
          </p:cNvSpPr>
          <p:nvPr>
            <p:ph idx="1"/>
          </p:nvPr>
        </p:nvSpPr>
        <p:spPr>
          <a:xfrm>
            <a:off x="969977" y="1533716"/>
            <a:ext cx="10252046" cy="4837482"/>
          </a:xfrm>
        </p:spPr>
        <p:txBody>
          <a:bodyPr>
            <a:noAutofit/>
          </a:bodyPr>
          <a:lstStyle/>
          <a:p>
            <a:pPr marL="18900" indent="0">
              <a:lnSpc>
                <a:spcPct val="100000"/>
              </a:lnSpc>
              <a:spcBef>
                <a:spcPts val="1200"/>
              </a:spcBef>
              <a:spcAft>
                <a:spcPts val="600"/>
              </a:spcAft>
              <a:buNone/>
            </a:pPr>
            <a:r>
              <a:rPr lang="en-US" sz="2400" b="1" dirty="0">
                <a:solidFill>
                  <a:schemeClr val="tx1"/>
                </a:solidFill>
                <a:latin typeface="Gill Sans MT" panose="020B0502020104020203" pitchFamily="34" charset="0"/>
              </a:rPr>
              <a:t>Multiple Stages of Review: </a:t>
            </a:r>
          </a:p>
          <a:p>
            <a:pPr marL="640080" indent="-347472">
              <a:lnSpc>
                <a:spcPct val="100000"/>
              </a:lnSpc>
              <a:spcBef>
                <a:spcPts val="600"/>
              </a:spcBef>
              <a:spcAft>
                <a:spcPts val="600"/>
              </a:spcAft>
              <a:buFont typeface="Wingdings" panose="05000000000000000000" pitchFamily="2" charset="2"/>
              <a:buChar char="§"/>
            </a:pPr>
            <a:r>
              <a:rPr lang="en-US" sz="2400" dirty="0">
                <a:solidFill>
                  <a:schemeClr val="tx1"/>
                </a:solidFill>
                <a:latin typeface="Gill Sans MT" panose="020B0502020104020203" pitchFamily="34" charset="0"/>
              </a:rPr>
              <a:t>Step1:  Administrative Review: Internal </a:t>
            </a:r>
            <a:r>
              <a:rPr lang="en-US" sz="2400" dirty="0">
                <a:latin typeface="Gill Sans MT" panose="020B0502020104020203" pitchFamily="34" charset="0"/>
              </a:rPr>
              <a:t>– </a:t>
            </a:r>
            <a:r>
              <a:rPr lang="en-US" sz="2400" dirty="0">
                <a:solidFill>
                  <a:schemeClr val="tx1"/>
                </a:solidFill>
                <a:latin typeface="Gill Sans MT" panose="020B0502020104020203" pitchFamily="34" charset="0"/>
              </a:rPr>
              <a:t>Conducted by CDFA</a:t>
            </a:r>
          </a:p>
          <a:p>
            <a:pPr marL="640080" indent="-347472">
              <a:lnSpc>
                <a:spcPct val="100000"/>
              </a:lnSpc>
              <a:spcBef>
                <a:spcPts val="600"/>
              </a:spcBef>
              <a:spcAft>
                <a:spcPts val="600"/>
              </a:spcAft>
              <a:buFont typeface="Wingdings" panose="05000000000000000000" pitchFamily="2" charset="2"/>
              <a:buChar char="§"/>
            </a:pPr>
            <a:r>
              <a:rPr lang="en-US" sz="2400" dirty="0">
                <a:solidFill>
                  <a:schemeClr val="tx1"/>
                </a:solidFill>
                <a:latin typeface="Gill Sans MT" panose="020B0502020104020203" pitchFamily="34" charset="0"/>
              </a:rPr>
              <a:t>Step 2:  Technical Review: External – Conducted by Technical Reviewers (University experts) </a:t>
            </a:r>
          </a:p>
          <a:p>
            <a:pPr marL="1097280" lvl="1" indent="-347472">
              <a:lnSpc>
                <a:spcPct val="100000"/>
              </a:lnSpc>
              <a:spcBef>
                <a:spcPts val="0"/>
              </a:spcBef>
              <a:spcAft>
                <a:spcPts val="600"/>
              </a:spcAft>
              <a:buSzPct val="60000"/>
              <a:buFont typeface="Wingdings" panose="05000000000000000000" pitchFamily="2" charset="2"/>
              <a:buChar char="q"/>
            </a:pPr>
            <a:r>
              <a:rPr lang="en-US" dirty="0">
                <a:latin typeface="Gill Sans MT" panose="020B0502020104020203" pitchFamily="34" charset="0"/>
              </a:rPr>
              <a:t>The total score of an application must </a:t>
            </a:r>
            <a:r>
              <a:rPr lang="en-US" dirty="0">
                <a:solidFill>
                  <a:schemeClr val="tx1"/>
                </a:solidFill>
                <a:latin typeface="Gill Sans MT" panose="020B0502020104020203" pitchFamily="34" charset="0"/>
              </a:rPr>
              <a:t>be 40 points or above to be considered</a:t>
            </a:r>
            <a:r>
              <a:rPr lang="en-US" dirty="0">
                <a:latin typeface="Gill Sans MT" panose="020B0502020104020203" pitchFamily="34" charset="0"/>
              </a:rPr>
              <a:t> qualified for funding</a:t>
            </a:r>
            <a:endParaRPr lang="en-US" dirty="0">
              <a:solidFill>
                <a:schemeClr val="tx1"/>
              </a:solidFill>
              <a:latin typeface="Gill Sans MT" panose="020B0502020104020203" pitchFamily="34" charset="0"/>
            </a:endParaRPr>
          </a:p>
          <a:p>
            <a:pPr marL="640080" indent="-347472">
              <a:lnSpc>
                <a:spcPct val="100000"/>
              </a:lnSpc>
              <a:spcBef>
                <a:spcPts val="600"/>
              </a:spcBef>
              <a:spcAft>
                <a:spcPts val="600"/>
              </a:spcAft>
              <a:buFont typeface="Wingdings" panose="05000000000000000000" pitchFamily="2" charset="2"/>
              <a:buChar char="§"/>
            </a:pPr>
            <a:r>
              <a:rPr lang="en-US" sz="2400" dirty="0">
                <a:latin typeface="Gill Sans MT" panose="020B0502020104020203" pitchFamily="34" charset="0"/>
              </a:rPr>
              <a:t>Applications Prioritized for Funding: Projects serving Severely Disadvantaged Communities (SDACs), Socially Disadvantaged Farmers or Ranchers, and/or Priority Populations</a:t>
            </a:r>
          </a:p>
          <a:p>
            <a:pPr marL="640080" indent="-347472">
              <a:lnSpc>
                <a:spcPct val="100000"/>
              </a:lnSpc>
              <a:spcBef>
                <a:spcPts val="600"/>
              </a:spcBef>
              <a:spcAft>
                <a:spcPts val="600"/>
              </a:spcAft>
              <a:buFont typeface="Wingdings" panose="05000000000000000000" pitchFamily="2" charset="2"/>
              <a:buChar char="§"/>
            </a:pPr>
            <a:r>
              <a:rPr lang="en-US" sz="2400" dirty="0">
                <a:solidFill>
                  <a:schemeClr val="tx1"/>
                </a:solidFill>
                <a:latin typeface="Gill Sans MT" panose="020B0502020104020203" pitchFamily="34" charset="0"/>
              </a:rPr>
              <a:t>Additional Considerations: cost share during grant duration, NRCS Conservation Plan</a:t>
            </a:r>
          </a:p>
        </p:txBody>
      </p:sp>
    </p:spTree>
    <p:extLst>
      <p:ext uri="{BB962C8B-B14F-4D97-AF65-F5344CB8AC3E}">
        <p14:creationId xmlns:p14="http://schemas.microsoft.com/office/powerpoint/2010/main" val="1217848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SCORING CRITERIA</a:t>
            </a:r>
            <a:endParaRPr lang="en-US" sz="4000" dirty="0"/>
          </a:p>
        </p:txBody>
      </p:sp>
      <p:graphicFrame>
        <p:nvGraphicFramePr>
          <p:cNvPr id="3" name="Table 2">
            <a:extLst>
              <a:ext uri="{FF2B5EF4-FFF2-40B4-BE49-F238E27FC236}">
                <a16:creationId xmlns:a16="http://schemas.microsoft.com/office/drawing/2014/main" id="{D7DD7118-DF6E-4AFC-A455-F42CAACB65C0}"/>
              </a:ext>
            </a:extLst>
          </p:cNvPr>
          <p:cNvGraphicFramePr>
            <a:graphicFrameLocks noGrp="1"/>
          </p:cNvGraphicFramePr>
          <p:nvPr>
            <p:extLst>
              <p:ext uri="{D42A27DB-BD31-4B8C-83A1-F6EECF244321}">
                <p14:modId xmlns:p14="http://schemas.microsoft.com/office/powerpoint/2010/main" val="2467150222"/>
              </p:ext>
            </p:extLst>
          </p:nvPr>
        </p:nvGraphicFramePr>
        <p:xfrm>
          <a:off x="838200" y="1748907"/>
          <a:ext cx="10436604" cy="3817541"/>
        </p:xfrm>
        <a:graphic>
          <a:graphicData uri="http://schemas.openxmlformats.org/drawingml/2006/table">
            <a:tbl>
              <a:tblPr firstRow="1" firstCol="1" lastRow="1" lastCol="1" bandRow="1" bandCol="1">
                <a:tableStyleId>{3B4B98B0-60AC-42C2-AFA5-B58CD77FA1E5}</a:tableStyleId>
              </a:tblPr>
              <a:tblGrid>
                <a:gridCol w="7373112">
                  <a:extLst>
                    <a:ext uri="{9D8B030D-6E8A-4147-A177-3AD203B41FA5}">
                      <a16:colId xmlns:a16="http://schemas.microsoft.com/office/drawing/2014/main" val="4248805542"/>
                    </a:ext>
                  </a:extLst>
                </a:gridCol>
                <a:gridCol w="3063492">
                  <a:extLst>
                    <a:ext uri="{9D8B030D-6E8A-4147-A177-3AD203B41FA5}">
                      <a16:colId xmlns:a16="http://schemas.microsoft.com/office/drawing/2014/main" val="993377786"/>
                    </a:ext>
                  </a:extLst>
                </a:gridCol>
              </a:tblGrid>
              <a:tr h="673781">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Criteria</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Score</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61681554"/>
                  </a:ext>
                </a:extLst>
              </a:tr>
              <a:tr h="523960">
                <a:tc>
                  <a:txBody>
                    <a:bodyPr/>
                    <a:lstStyle/>
                    <a:p>
                      <a:pPr marL="274320" marR="0" algn="l">
                        <a:lnSpc>
                          <a:spcPct val="150000"/>
                        </a:lnSpc>
                        <a:spcBef>
                          <a:spcPts val="0"/>
                        </a:spcBef>
                        <a:spcAft>
                          <a:spcPts val="0"/>
                        </a:spcAft>
                      </a:pPr>
                      <a:r>
                        <a:rPr lang="en-US" sz="2400" dirty="0">
                          <a:effectLst/>
                          <a:latin typeface="Gill Sans MT" panose="020B0502020104020203" pitchFamily="34" charset="0"/>
                        </a:rPr>
                        <a:t>Project Logistics</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10</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37361715"/>
                  </a:ext>
                </a:extLst>
              </a:tr>
              <a:tr h="523960">
                <a:tc>
                  <a:txBody>
                    <a:bodyPr/>
                    <a:lstStyle/>
                    <a:p>
                      <a:pPr marL="274320" marR="0" algn="l">
                        <a:lnSpc>
                          <a:spcPct val="150000"/>
                        </a:lnSpc>
                        <a:spcBef>
                          <a:spcPts val="0"/>
                        </a:spcBef>
                        <a:spcAft>
                          <a:spcPts val="0"/>
                        </a:spcAft>
                      </a:pPr>
                      <a:r>
                        <a:rPr lang="en-US" sz="2400" dirty="0">
                          <a:effectLst/>
                          <a:latin typeface="Gill Sans MT" panose="020B0502020104020203" pitchFamily="34" charset="0"/>
                        </a:rPr>
                        <a:t>Project Design</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10</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0867292"/>
                  </a:ext>
                </a:extLst>
              </a:tr>
              <a:tr h="523960">
                <a:tc>
                  <a:txBody>
                    <a:bodyPr/>
                    <a:lstStyle/>
                    <a:p>
                      <a:pPr marL="274320" marR="0" algn="l">
                        <a:lnSpc>
                          <a:spcPct val="150000"/>
                        </a:lnSpc>
                        <a:spcBef>
                          <a:spcPts val="0"/>
                        </a:spcBef>
                        <a:spcAft>
                          <a:spcPts val="0"/>
                        </a:spcAft>
                      </a:pPr>
                      <a:r>
                        <a:rPr lang="en-US" sz="2400" dirty="0">
                          <a:effectLst/>
                          <a:latin typeface="Gill Sans MT" panose="020B0502020104020203" pitchFamily="34" charset="0"/>
                          <a:ea typeface="Calibri" panose="020F0502020204030204" pitchFamily="34" charset="0"/>
                          <a:cs typeface="Times New Roman" panose="02020603050405020304" pitchFamily="18" charset="0"/>
                        </a:rPr>
                        <a:t>Project Work Plan</a:t>
                      </a:r>
                    </a:p>
                  </a:txBody>
                  <a:tcPr marL="0" marR="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10</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72386971"/>
                  </a:ext>
                </a:extLst>
              </a:tr>
              <a:tr h="523960">
                <a:tc>
                  <a:txBody>
                    <a:bodyPr/>
                    <a:lstStyle/>
                    <a:p>
                      <a:pPr marL="274320" marR="0" algn="l">
                        <a:lnSpc>
                          <a:spcPct val="150000"/>
                        </a:lnSpc>
                        <a:spcBef>
                          <a:spcPts val="0"/>
                        </a:spcBef>
                        <a:spcAft>
                          <a:spcPts val="0"/>
                        </a:spcAft>
                      </a:pPr>
                      <a:r>
                        <a:rPr lang="en-US" sz="2400" dirty="0">
                          <a:effectLst/>
                          <a:latin typeface="Gill Sans MT" panose="020B0502020104020203" pitchFamily="34" charset="0"/>
                          <a:ea typeface="Calibri" panose="020F0502020204030204" pitchFamily="34" charset="0"/>
                          <a:cs typeface="Times New Roman" panose="02020603050405020304" pitchFamily="18" charset="0"/>
                        </a:rPr>
                        <a:t>Project Budget and GHG Emission Estimate</a:t>
                      </a:r>
                    </a:p>
                  </a:txBody>
                  <a:tcPr marL="0" marR="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20</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34117243"/>
                  </a:ext>
                </a:extLst>
              </a:tr>
              <a:tr h="523960">
                <a:tc>
                  <a:txBody>
                    <a:bodyPr/>
                    <a:lstStyle/>
                    <a:p>
                      <a:pPr marL="274320" marR="0" algn="l">
                        <a:lnSpc>
                          <a:spcPct val="150000"/>
                        </a:lnSpc>
                        <a:spcBef>
                          <a:spcPts val="0"/>
                        </a:spcBef>
                        <a:spcAft>
                          <a:spcPts val="0"/>
                        </a:spcAft>
                      </a:pPr>
                      <a:r>
                        <a:rPr lang="en-US" sz="2400" dirty="0">
                          <a:effectLst/>
                          <a:latin typeface="Gill Sans MT" panose="020B0502020104020203" pitchFamily="34" charset="0"/>
                        </a:rPr>
                        <a:t>Conservation Plan (if applicable)</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10</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61120269"/>
                  </a:ext>
                </a:extLst>
              </a:tr>
              <a:tr h="523960">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Total</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50000"/>
                        </a:lnSpc>
                        <a:spcBef>
                          <a:spcPts val="0"/>
                        </a:spcBef>
                        <a:spcAft>
                          <a:spcPts val="0"/>
                        </a:spcAft>
                      </a:pPr>
                      <a:r>
                        <a:rPr lang="en-US" sz="2400" dirty="0">
                          <a:effectLst/>
                          <a:latin typeface="Gill Sans MT" panose="020B0502020104020203" pitchFamily="34" charset="0"/>
                        </a:rPr>
                        <a:t>60</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90048668"/>
                  </a:ext>
                </a:extLst>
              </a:tr>
            </a:tbl>
          </a:graphicData>
        </a:graphic>
      </p:graphicFrame>
      <p:sp>
        <p:nvSpPr>
          <p:cNvPr id="4" name="Rectangle 1">
            <a:extLst>
              <a:ext uri="{FF2B5EF4-FFF2-40B4-BE49-F238E27FC236}">
                <a16:creationId xmlns:a16="http://schemas.microsoft.com/office/drawing/2014/main" id="{FE9B71DB-4CBA-4388-ADC9-C10A993430C6}"/>
              </a:ext>
            </a:extLst>
          </p:cNvPr>
          <p:cNvSpPr>
            <a:spLocks noChangeArrowheads="1"/>
          </p:cNvSpPr>
          <p:nvPr/>
        </p:nvSpPr>
        <p:spPr bwMode="auto">
          <a:xfrm>
            <a:off x="3832225" y="2865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000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394-DBB3-405A-A7B6-560AB584672D}"/>
              </a:ext>
            </a:extLst>
          </p:cNvPr>
          <p:cNvSpPr>
            <a:spLocks noGrp="1"/>
          </p:cNvSpPr>
          <p:nvPr>
            <p:ph type="title"/>
          </p:nvPr>
        </p:nvSpPr>
        <p:spPr>
          <a:xfrm>
            <a:off x="838200" y="365126"/>
            <a:ext cx="10515600" cy="1086170"/>
          </a:xfrm>
          <a:solidFill>
            <a:srgbClr val="EE972E"/>
          </a:solidFill>
        </p:spPr>
        <p:txBody>
          <a:bodyPr>
            <a:normAutofit/>
          </a:bodyPr>
          <a:lstStyle/>
          <a:p>
            <a:pPr algn="ctr"/>
            <a:r>
              <a:rPr lang="en-US" sz="4000" dirty="0">
                <a:latin typeface="Gill Sans MT" panose="020B0502020104020203" pitchFamily="34" charset="0"/>
              </a:rPr>
              <a:t>PROGRAM ELIGIBILITY</a:t>
            </a:r>
            <a:endParaRPr lang="en-US" sz="4000" dirty="0"/>
          </a:p>
        </p:txBody>
      </p:sp>
      <p:sp>
        <p:nvSpPr>
          <p:cNvPr id="3" name="Content Placeholder 2">
            <a:extLst>
              <a:ext uri="{FF2B5EF4-FFF2-40B4-BE49-F238E27FC236}">
                <a16:creationId xmlns:a16="http://schemas.microsoft.com/office/drawing/2014/main" id="{C69B26A4-62AF-4CB4-AC3B-17927077EA55}"/>
              </a:ext>
            </a:extLst>
          </p:cNvPr>
          <p:cNvSpPr>
            <a:spLocks noGrp="1"/>
          </p:cNvSpPr>
          <p:nvPr>
            <p:ph idx="1"/>
          </p:nvPr>
        </p:nvSpPr>
        <p:spPr>
          <a:xfrm>
            <a:off x="1031845" y="1535185"/>
            <a:ext cx="10231773" cy="4832059"/>
          </a:xfrm>
        </p:spPr>
        <p:txBody>
          <a:bodyPr>
            <a:normAutofit/>
          </a:bodyPr>
          <a:lstStyle/>
          <a:p>
            <a:pPr marL="347472" lvl="0" indent="-347472" algn="just" defTabSz="457200">
              <a:lnSpc>
                <a:spcPct val="100000"/>
              </a:lnSpc>
              <a:spcBef>
                <a:spcPts val="600"/>
              </a:spcBef>
              <a:spcAft>
                <a:spcPts val="600"/>
              </a:spcAft>
              <a:buSzPct val="85000"/>
              <a:buFont typeface="Wingdings" panose="05000000000000000000" pitchFamily="2" charset="2"/>
              <a:buChar char="§"/>
            </a:pPr>
            <a:r>
              <a:rPr lang="en-US" sz="2400" dirty="0">
                <a:solidFill>
                  <a:prstClr val="black"/>
                </a:solidFill>
                <a:latin typeface="Gill Sans MT" panose="020B0502020104020203" pitchFamily="34" charset="0"/>
              </a:rPr>
              <a:t>California farmers, ranchers and Federal and California Recognized Native American Indian Tribes.</a:t>
            </a:r>
          </a:p>
          <a:p>
            <a:pPr marL="347472" lvl="0" indent="-347472" algn="just" defTabSz="457200">
              <a:lnSpc>
                <a:spcPct val="100000"/>
              </a:lnSpc>
              <a:spcBef>
                <a:spcPts val="600"/>
              </a:spcBef>
              <a:spcAft>
                <a:spcPts val="600"/>
              </a:spcAft>
              <a:buSzPct val="85000"/>
              <a:buFont typeface="Wingdings" panose="05000000000000000000" pitchFamily="2" charset="2"/>
              <a:buChar char="§"/>
            </a:pPr>
            <a:r>
              <a:rPr lang="en-US" sz="2400" dirty="0">
                <a:solidFill>
                  <a:prstClr val="black"/>
                </a:solidFill>
                <a:latin typeface="Gill Sans MT" panose="020B0502020104020203" pitchFamily="34" charset="0"/>
              </a:rPr>
              <a:t>Projects must be located on California agricultural operations, reduce agricultural GHGs and sequester soil carbon.</a:t>
            </a:r>
          </a:p>
          <a:p>
            <a:pPr marL="347472" indent="-347472">
              <a:lnSpc>
                <a:spcPct val="100000"/>
              </a:lnSpc>
              <a:spcBef>
                <a:spcPts val="1200"/>
              </a:spcBef>
              <a:buSzPct val="85000"/>
              <a:buFont typeface="Wingdings" panose="05000000000000000000" pitchFamily="2" charset="2"/>
              <a:buChar char="§"/>
            </a:pPr>
            <a:r>
              <a:rPr lang="en-US" sz="2400" dirty="0">
                <a:latin typeface="Gill Sans MT" panose="020B0502020104020203" pitchFamily="34" charset="0"/>
              </a:rPr>
              <a:t>Applicant must have control of the land for the duration of the grant:</a:t>
            </a:r>
          </a:p>
          <a:p>
            <a:pPr lvl="1">
              <a:lnSpc>
                <a:spcPct val="100000"/>
              </a:lnSpc>
              <a:spcBef>
                <a:spcPts val="400"/>
              </a:spcBef>
              <a:spcAft>
                <a:spcPts val="600"/>
              </a:spcAft>
              <a:buSzPct val="50000"/>
              <a:buFont typeface="Wingdings" panose="05000000000000000000" pitchFamily="2" charset="2"/>
              <a:buChar char="q"/>
            </a:pPr>
            <a:r>
              <a:rPr lang="en-US" dirty="0">
                <a:latin typeface="Gill Sans MT" panose="020B0502020104020203" pitchFamily="34" charset="0"/>
              </a:rPr>
              <a:t>Letter of agreement from landowner for leased land is required</a:t>
            </a:r>
          </a:p>
          <a:p>
            <a:pPr marL="342900" lvl="0" indent="-342900" algn="just" defTabSz="457200">
              <a:lnSpc>
                <a:spcPct val="100000"/>
              </a:lnSpc>
              <a:spcBef>
                <a:spcPts val="600"/>
              </a:spcBef>
              <a:spcAft>
                <a:spcPts val="600"/>
              </a:spcAft>
              <a:buSzPct val="85000"/>
              <a:buFont typeface="Wingdings" panose="05000000000000000000" pitchFamily="2" charset="2"/>
              <a:buChar char="§"/>
            </a:pPr>
            <a:r>
              <a:rPr lang="en-US" sz="2400" dirty="0">
                <a:solidFill>
                  <a:prstClr val="black"/>
                </a:solidFill>
                <a:latin typeface="Gill Sans MT" panose="020B0502020104020203" pitchFamily="34" charset="0"/>
              </a:rPr>
              <a:t>One application per unique tax identification number. </a:t>
            </a:r>
          </a:p>
          <a:p>
            <a:pPr marL="342900" lvl="0" indent="-342900" algn="just" defTabSz="457200">
              <a:lnSpc>
                <a:spcPct val="100000"/>
              </a:lnSpc>
              <a:spcBef>
                <a:spcPts val="600"/>
              </a:spcBef>
              <a:spcAft>
                <a:spcPts val="600"/>
              </a:spcAft>
              <a:buSzPct val="85000"/>
              <a:buFont typeface="Wingdings" panose="05000000000000000000" pitchFamily="2" charset="2"/>
              <a:buChar char="§"/>
            </a:pPr>
            <a:r>
              <a:rPr lang="en-US" sz="2400" dirty="0">
                <a:latin typeface="Gill Sans MT" panose="020B0502020104020203" pitchFamily="34" charset="0"/>
              </a:rPr>
              <a:t>Grant amount cannot exceed $100,000.</a:t>
            </a:r>
            <a:endParaRPr lang="en-US" sz="2400" dirty="0">
              <a:solidFill>
                <a:prstClr val="black"/>
              </a:solidFill>
              <a:latin typeface="Gill Sans MT" panose="020B0502020104020203" pitchFamily="34" charset="0"/>
            </a:endParaRPr>
          </a:p>
          <a:p>
            <a:pPr marL="342900" lvl="0" indent="-342900" algn="just" defTabSz="457200">
              <a:lnSpc>
                <a:spcPct val="100000"/>
              </a:lnSpc>
              <a:spcBef>
                <a:spcPts val="600"/>
              </a:spcBef>
              <a:spcAft>
                <a:spcPts val="600"/>
              </a:spcAft>
              <a:buSzPct val="85000"/>
              <a:buFont typeface="Wingdings" panose="05000000000000000000" pitchFamily="2" charset="2"/>
              <a:buChar char="§"/>
            </a:pPr>
            <a:r>
              <a:rPr lang="en-US" sz="2400" dirty="0">
                <a:solidFill>
                  <a:prstClr val="black"/>
                </a:solidFill>
                <a:latin typeface="Gill Sans MT" panose="020B0502020104020203" pitchFamily="34" charset="0"/>
              </a:rPr>
              <a:t>Implement at least one HSP Agricultural Management Practice on land where it was not implemented previously within the past year. </a:t>
            </a:r>
          </a:p>
        </p:txBody>
      </p:sp>
    </p:spTree>
    <p:extLst>
      <p:ext uri="{BB962C8B-B14F-4D97-AF65-F5344CB8AC3E}">
        <p14:creationId xmlns:p14="http://schemas.microsoft.com/office/powerpoint/2010/main" val="190083063"/>
      </p:ext>
    </p:extLst>
  </p:cSld>
  <p:clrMapOvr>
    <a:masterClrMapping/>
  </p:clrMapOvr>
</p:sld>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713036DA25CF49A6970F52DDF2FFB2" ma:contentTypeVersion="13" ma:contentTypeDescription="Create a new document." ma:contentTypeScope="" ma:versionID="adbd86ad1d3ec15042ba1a303dd28ca0">
  <xsd:schema xmlns:xsd="http://www.w3.org/2001/XMLSchema" xmlns:xs="http://www.w3.org/2001/XMLSchema" xmlns:p="http://schemas.microsoft.com/office/2006/metadata/properties" xmlns:ns2="1aa93a31-d1ae-4470-9bb8-6228f910a827" xmlns:ns3="c6a4a8cf-8be4-4010-9fbc-f68489dc9f61" targetNamespace="http://schemas.microsoft.com/office/2006/metadata/properties" ma:root="true" ma:fieldsID="9571095871f5b254d4dcd0bcf6576739" ns2:_="" ns3:_="">
    <xsd:import namespace="1aa93a31-d1ae-4470-9bb8-6228f910a827"/>
    <xsd:import namespace="c6a4a8cf-8be4-4010-9fbc-f68489dc9f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a93a31-d1ae-4470-9bb8-6228f910a8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a4a8cf-8be4-4010-9fbc-f68489dc9f6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6B4634-EE56-4224-A15F-EF3C33B634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a93a31-d1ae-4470-9bb8-6228f910a827"/>
    <ds:schemaRef ds:uri="c6a4a8cf-8be4-4010-9fbc-f68489dc9f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D5EEE4-F791-4B26-B0BB-8D57A07C410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EE63AAA-F181-49C4-8D02-FE8DB68F34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8359</TotalTime>
  <Words>2012</Words>
  <Application>Microsoft Office PowerPoint</Application>
  <PresentationFormat>Widescreen</PresentationFormat>
  <Paragraphs>308</Paragraphs>
  <Slides>36</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 Narrow</vt:lpstr>
      <vt:lpstr>Calibri</vt:lpstr>
      <vt:lpstr>Calibri Light</vt:lpstr>
      <vt:lpstr>Courier New</vt:lpstr>
      <vt:lpstr>Gill Sans MT</vt:lpstr>
      <vt:lpstr>Wingdings</vt:lpstr>
      <vt:lpstr>Wingdings 2</vt:lpstr>
      <vt:lpstr>Office Theme</vt:lpstr>
      <vt:lpstr>CDFA HEALTHY SOILS PROGRAM</vt:lpstr>
      <vt:lpstr>Outline</vt:lpstr>
      <vt:lpstr>PROGRAM OVERVIEW</vt:lpstr>
      <vt:lpstr>FUNDING AND DURATION</vt:lpstr>
      <vt:lpstr>SOLICITATION TIMELINE</vt:lpstr>
      <vt:lpstr>SOLICITATION PROCESS</vt:lpstr>
      <vt:lpstr>REVIEW PROCESS</vt:lpstr>
      <vt:lpstr>SCORING CRITERIA</vt:lpstr>
      <vt:lpstr>PROGRAM ELIGIBILITY</vt:lpstr>
      <vt:lpstr>PROGRAM EXCLUSIONS</vt:lpstr>
      <vt:lpstr>HSP Management Practices Orchard/Vineyard</vt:lpstr>
      <vt:lpstr>HSP Management Practices Cropland</vt:lpstr>
      <vt:lpstr>HSP Management Practices Grazing Land</vt:lpstr>
      <vt:lpstr>NON-OVERLAPPING PRACTICES</vt:lpstr>
      <vt:lpstr>PROJECT DURATION</vt:lpstr>
      <vt:lpstr>PROGRAM REQUIREMENTS (1)</vt:lpstr>
      <vt:lpstr>PROGRAM REQUIREMENTS (2)</vt:lpstr>
      <vt:lpstr>ONLINE APPLICATION PROCESS</vt:lpstr>
      <vt:lpstr>APPLICATION CONTENTS</vt:lpstr>
      <vt:lpstr>PROJECT OVERVIEW</vt:lpstr>
      <vt:lpstr>PROJECT LOGISTICS</vt:lpstr>
      <vt:lpstr>PowerPoint Presentation</vt:lpstr>
      <vt:lpstr>PowerPoint Presentation</vt:lpstr>
      <vt:lpstr>PowerPoint Presentation</vt:lpstr>
      <vt:lpstr>GROUNDS FOR DISQUALIFICATION</vt:lpstr>
      <vt:lpstr>PAYMENT PROCESS</vt:lpstr>
      <vt:lpstr>PowerPoint Presentation</vt:lpstr>
      <vt:lpstr>PowerPoint Presentation</vt:lpstr>
      <vt:lpstr>PowerPoint Presentation</vt:lpstr>
      <vt:lpstr>PowerPoint Presentation</vt:lpstr>
      <vt:lpstr>PowerPoint Presentation</vt:lpstr>
      <vt:lpstr>HSP Demonstration Projects</vt:lpstr>
      <vt:lpstr>HSP Demonstration Project</vt:lpstr>
      <vt:lpstr>2019 Vermicompost Trial</vt:lpstr>
      <vt:lpstr>Project Design</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CDFA Healthy Soils Program</dc:title>
  <dc:creator>Joshi, Geetika@CDFA</dc:creator>
  <cp:lastModifiedBy>Andy Johnson</cp:lastModifiedBy>
  <cp:revision>256</cp:revision>
  <dcterms:created xsi:type="dcterms:W3CDTF">2018-05-15T01:05:48Z</dcterms:created>
  <dcterms:modified xsi:type="dcterms:W3CDTF">2021-12-15T17:42:46Z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0x0101007C713036DA25CF49A6970F52DDF2FFB2</vt:lpwstr>
  </property>
</Properties>
</file>